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Lst>
  <p:sldSz cy="9144000" cx="6858000"/>
  <p:notesSz cx="6858000" cy="9144000"/>
  <p:embeddedFontLst>
    <p:embeddedFont>
      <p:font typeface="Roboto Serif"/>
      <p:regular r:id="rId8"/>
      <p:bold r:id="rId9"/>
      <p:italic r:id="rId10"/>
      <p:boldItalic r:id="rId11"/>
    </p:embeddedFont>
    <p:embeddedFont>
      <p:font typeface="Roboto Serif ExtraBold"/>
      <p:bold r:id="rId12"/>
      <p:boldItalic r:id="rId13"/>
    </p:embeddedFont>
    <p:embeddedFont>
      <p:font typeface="Roboto Serif SemiBold"/>
      <p:regular r:id="rId14"/>
      <p:bold r:id="rId15"/>
      <p:italic r:id="rId16"/>
      <p:boldItalic r:id="rId17"/>
    </p:embeddedFont>
    <p:embeddedFont>
      <p:font typeface="Roboto Serif Medium"/>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JxVdWs02tRybn5tN/FWGoi7AG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0D4F29-0CFA-42A1-8A04-97A25CF7EA2E}">
  <a:tblStyle styleId="{720D4F29-0CFA-42A1-8A04-97A25CF7EA2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b="off" i="off"/>
      <a:tcStyle>
        <a:fill>
          <a:solidFill>
            <a:srgbClr val="D4E2CE"/>
          </a:solidFill>
        </a:fill>
      </a:tcStyle>
    </a:band1H>
    <a:band2H>
      <a:tcTxStyle b="off" i="off"/>
    </a:band2H>
    <a:band1V>
      <a:tcTxStyle b="off" i="off"/>
      <a:tcStyle>
        <a:fill>
          <a:solidFill>
            <a:srgbClr val="D4E2CE"/>
          </a:solidFill>
        </a:fill>
      </a:tcStyle>
    </a:band1V>
    <a:band2V>
      <a:tcTxStyle b="off" i="off"/>
    </a:band2V>
    <a:lastCol>
      <a:tcTxStyle b="on" i="off">
        <a:font>
          <a:latin typeface="Calibri"/>
          <a:ea typeface="Calibri"/>
          <a:cs typeface="Calibri"/>
        </a:font>
        <a:schemeClr val="lt1"/>
      </a:tcTxStyle>
      <a:tcStyle>
        <a:fill>
          <a:solidFill>
            <a:schemeClr val="accent6"/>
          </a:solidFill>
        </a:fill>
      </a:tcStyle>
    </a:lastCol>
    <a:firstCol>
      <a:tcTxStyle b="on" i="off">
        <a:font>
          <a:latin typeface="Calibri"/>
          <a:ea typeface="Calibri"/>
          <a:cs typeface="Calibri"/>
        </a:font>
        <a:schemeClr val="lt1"/>
      </a:tcTxStyle>
      <a:tcStyle>
        <a:fill>
          <a:solidFill>
            <a:schemeClr val="accent6"/>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SerifMedium-italic.fntdata"/><Relationship Id="rId11" Type="http://schemas.openxmlformats.org/officeDocument/2006/relationships/font" Target="fonts/RobotoSerif-boldItalic.fntdata"/><Relationship Id="rId22" Type="http://customschemas.google.com/relationships/presentationmetadata" Target="metadata"/><Relationship Id="rId10" Type="http://schemas.openxmlformats.org/officeDocument/2006/relationships/font" Target="fonts/RobotoSerif-italic.fntdata"/><Relationship Id="rId21" Type="http://schemas.openxmlformats.org/officeDocument/2006/relationships/font" Target="fonts/RobotoSerifMedium-boldItalic.fntdata"/><Relationship Id="rId13" Type="http://schemas.openxmlformats.org/officeDocument/2006/relationships/font" Target="fonts/RobotoSerifExtraBold-boldItalic.fntdata"/><Relationship Id="rId12" Type="http://schemas.openxmlformats.org/officeDocument/2006/relationships/font" Target="fonts/RobotoSerifExtra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RobotoSerif-bold.fntdata"/><Relationship Id="rId15" Type="http://schemas.openxmlformats.org/officeDocument/2006/relationships/font" Target="fonts/RobotoSerifSemiBold-bold.fntdata"/><Relationship Id="rId14" Type="http://schemas.openxmlformats.org/officeDocument/2006/relationships/font" Target="fonts/RobotoSerifSemiBold-regular.fntdata"/><Relationship Id="rId17" Type="http://schemas.openxmlformats.org/officeDocument/2006/relationships/font" Target="fonts/RobotoSerifSemiBold-boldItalic.fntdata"/><Relationship Id="rId16" Type="http://schemas.openxmlformats.org/officeDocument/2006/relationships/font" Target="fonts/RobotoSerifSemiBold-italic.fntdata"/><Relationship Id="rId5" Type="http://schemas.openxmlformats.org/officeDocument/2006/relationships/notesMaster" Target="notesMasters/notesMaster1.xml"/><Relationship Id="rId19" Type="http://schemas.openxmlformats.org/officeDocument/2006/relationships/font" Target="fonts/RobotoSerifMedium-bold.fntdata"/><Relationship Id="rId6" Type="http://schemas.openxmlformats.org/officeDocument/2006/relationships/slide" Target="slides/slide1.xml"/><Relationship Id="rId18" Type="http://schemas.openxmlformats.org/officeDocument/2006/relationships/font" Target="fonts/RobotoSerifMedium-regular.fntdata"/><Relationship Id="rId7" Type="http://schemas.openxmlformats.org/officeDocument/2006/relationships/slide" Target="slides/slide2.xml"/><Relationship Id="rId8" Type="http://schemas.openxmlformats.org/officeDocument/2006/relationships/font" Target="fonts/RobotoSerif-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4" name="Google Shape;14;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1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1772577" y="3622015"/>
            <a:ext cx="774911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 type="body"/>
          </p:nvPr>
        </p:nvSpPr>
        <p:spPr>
          <a:xfrm rot="5400000">
            <a:off x="-1227798" y="2186121"/>
            <a:ext cx="774911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 name="Google Shape;20;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26" name="Google Shape;26;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7"/>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 name="Google Shape;33;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9" name="Google Shape;39;p8"/>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8"/>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1" name="Google Shape;41;p8"/>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57" name="Google Shape;57;p11"/>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58" name="Google Shape;58;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p:nvPr>
            <p:ph idx="2" type="pic"/>
          </p:nvPr>
        </p:nvSpPr>
        <p:spPr>
          <a:xfrm>
            <a:off x="2915543" y="1316569"/>
            <a:ext cx="3471863" cy="6498167"/>
          </a:xfrm>
          <a:prstGeom prst="rect">
            <a:avLst/>
          </a:prstGeom>
          <a:noFill/>
          <a:ln>
            <a:noFill/>
          </a:ln>
        </p:spPr>
      </p:sp>
      <p:sp>
        <p:nvSpPr>
          <p:cNvPr id="64" name="Google Shape;64;p12"/>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5" name="Google Shape;65;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hyperlink" Target="https://www.linkedin.com/in/wei-ling-tan-613-try-me88" TargetMode="External"/><Relationship Id="rId11" Type="http://schemas.openxmlformats.org/officeDocument/2006/relationships/image" Target="../media/image1.png"/><Relationship Id="rId10" Type="http://schemas.openxmlformats.org/officeDocument/2006/relationships/hyperlink" Target="https://www.youtube.com/watch?v=E0O9EdF2C0g" TargetMode="External"/><Relationship Id="rId9"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hyperlink" Target="https://sites.google.com/capworthrealty.com/ling-tan/home" TargetMode="External"/><Relationship Id="rId7" Type="http://schemas.openxmlformats.org/officeDocument/2006/relationships/image" Target="../media/image4.png"/><Relationship Id="rId8" Type="http://schemas.openxmlformats.org/officeDocument/2006/relationships/hyperlink" Target="https://www.facebook.com/profile.php?id=10000821652061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sites.google.com/capworthrealty.com/ling-tan/home" TargetMode="External"/><Relationship Id="rId5" Type="http://schemas.openxmlformats.org/officeDocument/2006/relationships/hyperlink" Target="https://sites.google.com/capworthrealty.com/ling-tan/home" TargetMode="External"/><Relationship Id="rId6" Type="http://schemas.openxmlformats.org/officeDocument/2006/relationships/hyperlink" Target="https://sites.google.com/capworthrealty.com/ling-tan/home" TargetMode="External"/><Relationship Id="rId7" Type="http://schemas.openxmlformats.org/officeDocument/2006/relationships/hyperlink" Target="mailto:ling@capworthrealty.com" TargetMode="External"/><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3429000" y="4342147"/>
            <a:ext cx="3429000" cy="4166219"/>
          </a:xfrm>
          <a:prstGeom prst="rect">
            <a:avLst/>
          </a:prstGeom>
          <a:solidFill>
            <a:srgbClr val="0A6E38"/>
          </a:solidFill>
          <a:ln cap="flat" cmpd="sng" w="12700">
            <a:solidFill>
              <a:srgbClr val="0A6E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5" name="Google Shape;85;p1" title="20250616_133641.jpg"/>
          <p:cNvPicPr preferRelativeResize="0"/>
          <p:nvPr/>
        </p:nvPicPr>
        <p:blipFill rotWithShape="1">
          <a:blip r:embed="rId3">
            <a:alphaModFix/>
          </a:blip>
          <a:srcRect b="14131" l="0" r="0" t="38576"/>
          <a:stretch/>
        </p:blipFill>
        <p:spPr>
          <a:xfrm>
            <a:off x="2651" y="0"/>
            <a:ext cx="5919372" cy="3732598"/>
          </a:xfrm>
          <a:prstGeom prst="rect">
            <a:avLst/>
          </a:prstGeom>
          <a:noFill/>
          <a:ln>
            <a:noFill/>
          </a:ln>
        </p:spPr>
      </p:pic>
      <p:sp>
        <p:nvSpPr>
          <p:cNvPr id="86" name="Google Shape;86;p1"/>
          <p:cNvSpPr/>
          <p:nvPr/>
        </p:nvSpPr>
        <p:spPr>
          <a:xfrm>
            <a:off x="5922020" y="0"/>
            <a:ext cx="932099" cy="3732597"/>
          </a:xfrm>
          <a:prstGeom prst="rect">
            <a:avLst/>
          </a:prstGeom>
          <a:gradFill>
            <a:gsLst>
              <a:gs pos="0">
                <a:srgbClr val="0A6E38"/>
              </a:gs>
              <a:gs pos="68000">
                <a:srgbClr val="0A6E38"/>
              </a:gs>
              <a:gs pos="91000">
                <a:srgbClr val="7D7E7E"/>
              </a:gs>
              <a:gs pos="100000">
                <a:srgbClr val="7D7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60"/>
              <a:buFont typeface="Arial"/>
              <a:buNone/>
            </a:pPr>
            <a:r>
              <a:t/>
            </a:r>
            <a:endParaRPr b="0" i="0" sz="760" u="none" cap="none" strike="noStrike">
              <a:solidFill>
                <a:schemeClr val="lt1"/>
              </a:solidFill>
              <a:latin typeface="Calibri"/>
              <a:ea typeface="Calibri"/>
              <a:cs typeface="Calibri"/>
              <a:sym typeface="Calibri"/>
            </a:endParaRPr>
          </a:p>
        </p:txBody>
      </p:sp>
      <p:sp>
        <p:nvSpPr>
          <p:cNvPr id="87" name="Google Shape;87;p1"/>
          <p:cNvSpPr/>
          <p:nvPr/>
        </p:nvSpPr>
        <p:spPr>
          <a:xfrm>
            <a:off x="3875" y="3230950"/>
            <a:ext cx="1578300" cy="491400"/>
          </a:xfrm>
          <a:prstGeom prst="rect">
            <a:avLst/>
          </a:prstGeom>
          <a:gradFill>
            <a:gsLst>
              <a:gs pos="0">
                <a:srgbClr val="0A6E38"/>
              </a:gs>
              <a:gs pos="50000">
                <a:srgbClr val="0A6E38"/>
              </a:gs>
              <a:gs pos="92000">
                <a:srgbClr val="7D7E7E"/>
              </a:gs>
              <a:gs pos="100000">
                <a:srgbClr val="0A6E38"/>
              </a:gs>
            </a:gsLst>
            <a:lin ang="0" scaled="0"/>
          </a:gra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60"/>
              <a:buFont typeface="Arial"/>
              <a:buNone/>
            </a:pPr>
            <a:r>
              <a:t/>
            </a:r>
            <a:endParaRPr b="0" i="0" sz="760" u="none" cap="none" strike="noStrike">
              <a:solidFill>
                <a:schemeClr val="lt1"/>
              </a:solidFill>
              <a:latin typeface="Calibri"/>
              <a:ea typeface="Calibri"/>
              <a:cs typeface="Calibri"/>
              <a:sym typeface="Calibri"/>
            </a:endParaRPr>
          </a:p>
        </p:txBody>
      </p:sp>
      <p:sp>
        <p:nvSpPr>
          <p:cNvPr id="88" name="Google Shape;88;p1"/>
          <p:cNvSpPr txBox="1"/>
          <p:nvPr/>
        </p:nvSpPr>
        <p:spPr>
          <a:xfrm>
            <a:off x="109175" y="3310825"/>
            <a:ext cx="1473000" cy="33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83"/>
              <a:buFont typeface="Arial"/>
              <a:buNone/>
            </a:pPr>
            <a:r>
              <a:rPr b="1" i="0" lang="en-CA" sz="1583" u="none" cap="none" strike="noStrike">
                <a:solidFill>
                  <a:schemeClr val="lt1"/>
                </a:solidFill>
                <a:latin typeface="Calibri"/>
                <a:ea typeface="Calibri"/>
                <a:cs typeface="Calibri"/>
                <a:sym typeface="Calibri"/>
              </a:rPr>
              <a:t>OFFICE SPACE</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110588" y="3774563"/>
            <a:ext cx="6639600" cy="4617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lang="en-CA" sz="2400">
                <a:solidFill>
                  <a:srgbClr val="0A6E38"/>
                </a:solidFill>
                <a:latin typeface="Calibri"/>
                <a:ea typeface="Calibri"/>
                <a:cs typeface="Calibri"/>
                <a:sym typeface="Calibri"/>
              </a:rPr>
              <a:t>396 Cooper St. Suite </a:t>
            </a:r>
            <a:r>
              <a:rPr b="1" baseline="30000" lang="en-CA" sz="2400">
                <a:solidFill>
                  <a:srgbClr val="0A6E38"/>
                </a:solidFill>
                <a:latin typeface="Calibri"/>
                <a:ea typeface="Calibri"/>
                <a:cs typeface="Calibri"/>
                <a:sym typeface="Calibri"/>
              </a:rPr>
              <a:t>#</a:t>
            </a:r>
            <a:r>
              <a:rPr b="1" lang="en-CA" sz="2400">
                <a:solidFill>
                  <a:srgbClr val="0A6E38"/>
                </a:solidFill>
                <a:latin typeface="Calibri"/>
                <a:ea typeface="Calibri"/>
                <a:cs typeface="Calibri"/>
                <a:sym typeface="Calibri"/>
              </a:rPr>
              <a:t>202, Ottawa, ON, K2P 2H7</a:t>
            </a:r>
            <a:endParaRPr b="0" i="0" sz="1400" u="none" cap="none" strike="noStrike">
              <a:solidFill>
                <a:srgbClr val="000000"/>
              </a:solidFill>
              <a:latin typeface="Arial"/>
              <a:ea typeface="Arial"/>
              <a:cs typeface="Arial"/>
              <a:sym typeface="Arial"/>
            </a:endParaRPr>
          </a:p>
        </p:txBody>
      </p:sp>
      <p:graphicFrame>
        <p:nvGraphicFramePr>
          <p:cNvPr id="90" name="Google Shape;90;p1"/>
          <p:cNvGraphicFramePr/>
          <p:nvPr/>
        </p:nvGraphicFramePr>
        <p:xfrm>
          <a:off x="3430939" y="4406262"/>
          <a:ext cx="3000000" cy="3000000"/>
        </p:xfrm>
        <a:graphic>
          <a:graphicData uri="http://schemas.openxmlformats.org/drawingml/2006/table">
            <a:tbl>
              <a:tblPr bandRow="1" firstRow="1">
                <a:noFill/>
                <a:tableStyleId>{720D4F29-0CFA-42A1-8A04-97A25CF7EA2E}</a:tableStyleId>
              </a:tblPr>
              <a:tblGrid>
                <a:gridCol w="1712550"/>
                <a:gridCol w="1712575"/>
              </a:tblGrid>
              <a:tr h="675000">
                <a:tc gridSpan="2">
                  <a:txBody>
                    <a:bodyPr/>
                    <a:lstStyle/>
                    <a:p>
                      <a:pPr indent="0" lvl="0" marL="0" marR="0" rtl="0" algn="ctr">
                        <a:lnSpc>
                          <a:spcPct val="100000"/>
                        </a:lnSpc>
                        <a:spcBef>
                          <a:spcPts val="0"/>
                        </a:spcBef>
                        <a:spcAft>
                          <a:spcPts val="0"/>
                        </a:spcAft>
                        <a:buClr>
                          <a:srgbClr val="FFFFFF"/>
                        </a:buClr>
                        <a:buSzPts val="2100"/>
                        <a:buFont typeface="Calibri"/>
                        <a:buNone/>
                      </a:pPr>
                      <a:r>
                        <a:rPr b="1" i="0" lang="en-CA" sz="2100" u="none" cap="none" strike="noStrike">
                          <a:solidFill>
                            <a:srgbClr val="FFFFFF"/>
                          </a:solidFill>
                          <a:latin typeface="Calibri"/>
                          <a:ea typeface="Calibri"/>
                          <a:cs typeface="Calibri"/>
                          <a:sym typeface="Calibri"/>
                        </a:rPr>
                        <a:t>SUBLEASE DETAILS</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0A6E38"/>
                    </a:solidFill>
                  </a:tcPr>
                </a:tc>
                <a:tc hMerge="1"/>
              </a:tr>
              <a:tr h="687050">
                <a:tc>
                  <a:txBody>
                    <a:bodyPr/>
                    <a:lstStyle/>
                    <a:p>
                      <a:pPr indent="0" lvl="0" marL="0" rtl="0" algn="l">
                        <a:spcBef>
                          <a:spcPts val="0"/>
                        </a:spcBef>
                        <a:spcAft>
                          <a:spcPts val="0"/>
                        </a:spcAft>
                        <a:buClr>
                          <a:schemeClr val="dk1"/>
                        </a:buClr>
                        <a:buSzPts val="1300"/>
                        <a:buFont typeface="Arial"/>
                        <a:buNone/>
                      </a:pPr>
                      <a:r>
                        <a:rPr lang="en-CA" sz="1300">
                          <a:solidFill>
                            <a:schemeClr val="lt1"/>
                          </a:solidFill>
                        </a:rPr>
                        <a:t>AREA/LOCATION</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Ottawa Central Business District</a:t>
                      </a:r>
                      <a:endParaRPr sz="1300">
                        <a:solidFill>
                          <a:schemeClr val="lt1"/>
                        </a:solidFill>
                      </a:endParaRPr>
                    </a:p>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4102 - City Centre</a:t>
                      </a:r>
                      <a:endParaRPr sz="1300">
                        <a:solidFill>
                          <a:schemeClr val="lt1"/>
                        </a:solidFill>
                      </a:endParaRPr>
                    </a:p>
                  </a:txBody>
                  <a:tcPr marT="34300" marB="34300" marR="68575" marL="685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r h="488625">
                <a:tc>
                  <a:txBody>
                    <a:bodyPr/>
                    <a:lstStyle/>
                    <a:p>
                      <a:pPr indent="0" lvl="0" marL="0" marR="0" rtl="0" algn="l">
                        <a:lnSpc>
                          <a:spcPct val="100000"/>
                        </a:lnSpc>
                        <a:spcBef>
                          <a:spcPts val="0"/>
                        </a:spcBef>
                        <a:spcAft>
                          <a:spcPts val="0"/>
                        </a:spcAft>
                        <a:buClr>
                          <a:schemeClr val="lt1"/>
                        </a:buClr>
                        <a:buSzPts val="1300"/>
                        <a:buFont typeface="Calibri"/>
                        <a:buNone/>
                      </a:pPr>
                      <a:r>
                        <a:rPr lang="en-CA" sz="1300">
                          <a:solidFill>
                            <a:schemeClr val="lt1"/>
                          </a:solidFill>
                        </a:rPr>
                        <a:t>NET </a:t>
                      </a:r>
                      <a:r>
                        <a:rPr lang="en-CA" sz="1300" u="none" cap="none" strike="noStrike">
                          <a:solidFill>
                            <a:schemeClr val="lt1"/>
                          </a:solidFill>
                        </a:rPr>
                        <a:t>RENTAL RATE</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chemeClr val="dk1"/>
                        </a:buClr>
                        <a:buSzPts val="1300"/>
                        <a:buFont typeface="Calibri"/>
                        <a:buNone/>
                      </a:pPr>
                      <a:r>
                        <a:rPr lang="en-CA" sz="1300">
                          <a:solidFill>
                            <a:schemeClr val="lt1"/>
                          </a:solidFill>
                        </a:rPr>
                        <a:t>$17 / SF</a:t>
                      </a:r>
                      <a:endParaRPr sz="1300" u="none" cap="none" strike="noStrike">
                        <a:solidFill>
                          <a:schemeClr val="lt1"/>
                        </a:solidFill>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r h="463500">
                <a:tc>
                  <a:txBody>
                    <a:bodyPr/>
                    <a:lstStyle/>
                    <a:p>
                      <a:pPr indent="0" lvl="0" marL="0" marR="0" rtl="0" algn="l">
                        <a:lnSpc>
                          <a:spcPct val="100000"/>
                        </a:lnSpc>
                        <a:spcBef>
                          <a:spcPts val="0"/>
                        </a:spcBef>
                        <a:spcAft>
                          <a:spcPts val="0"/>
                        </a:spcAft>
                        <a:buClr>
                          <a:schemeClr val="lt1"/>
                        </a:buClr>
                        <a:buSzPts val="1300"/>
                        <a:buFont typeface="Calibri"/>
                        <a:buNone/>
                      </a:pPr>
                      <a:r>
                        <a:rPr lang="en-CA" sz="1300" u="none" cap="none" strike="noStrike">
                          <a:solidFill>
                            <a:schemeClr val="lt1"/>
                          </a:solidFill>
                        </a:rPr>
                        <a:t>RECOVERABLE COSTS</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$15.86/ SF</a:t>
                      </a:r>
                      <a:endParaRPr sz="1300" u="none" cap="none" strike="noStrike">
                        <a:solidFill>
                          <a:schemeClr val="lt1"/>
                        </a:solidFill>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r h="447050">
                <a:tc>
                  <a:txBody>
                    <a:bodyPr/>
                    <a:lstStyle/>
                    <a:p>
                      <a:pPr indent="0" lvl="0" marL="0" marR="0" rtl="0" algn="l">
                        <a:lnSpc>
                          <a:spcPct val="100000"/>
                        </a:lnSpc>
                        <a:spcBef>
                          <a:spcPts val="0"/>
                        </a:spcBef>
                        <a:spcAft>
                          <a:spcPts val="0"/>
                        </a:spcAft>
                        <a:buClr>
                          <a:srgbClr val="000000"/>
                        </a:buClr>
                        <a:buSzPts val="1300"/>
                        <a:buFont typeface="Arial"/>
                        <a:buNone/>
                      </a:pPr>
                      <a:r>
                        <a:rPr lang="en-CA" sz="1300" u="none" cap="none" strike="noStrike">
                          <a:solidFill>
                            <a:schemeClr val="lt1"/>
                          </a:solidFill>
                        </a:rPr>
                        <a:t>OFFICE SPACE</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 2,117 SF</a:t>
                      </a:r>
                      <a:endParaRPr sz="1300" u="none" cap="none" strike="noStrike">
                        <a:solidFill>
                          <a:schemeClr val="lt1"/>
                        </a:solidFill>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r h="446325">
                <a:tc>
                  <a:txBody>
                    <a:bodyPr/>
                    <a:lstStyle/>
                    <a:p>
                      <a:pPr indent="0" lvl="0" marL="0" marR="0" rtl="0" algn="l">
                        <a:lnSpc>
                          <a:spcPct val="100000"/>
                        </a:lnSpc>
                        <a:spcBef>
                          <a:spcPts val="0"/>
                        </a:spcBef>
                        <a:spcAft>
                          <a:spcPts val="0"/>
                        </a:spcAft>
                        <a:buClr>
                          <a:srgbClr val="000000"/>
                        </a:buClr>
                        <a:buSzPts val="1300"/>
                        <a:buFont typeface="Arial"/>
                        <a:buNone/>
                      </a:pPr>
                      <a:r>
                        <a:rPr lang="en-CA" sz="1300">
                          <a:solidFill>
                            <a:schemeClr val="lt1"/>
                          </a:solidFill>
                        </a:rPr>
                        <a:t>SUB</a:t>
                      </a:r>
                      <a:r>
                        <a:rPr lang="en-CA" sz="1300" u="none" cap="none" strike="noStrike">
                          <a:solidFill>
                            <a:schemeClr val="lt1"/>
                          </a:solidFill>
                        </a:rPr>
                        <a:t>LEASE TERM</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Expires December 2026</a:t>
                      </a:r>
                      <a:endParaRPr sz="1300" u="none" cap="none" strike="noStrike">
                        <a:solidFill>
                          <a:schemeClr val="lt1"/>
                        </a:solidFill>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r h="447075">
                <a:tc>
                  <a:txBody>
                    <a:bodyPr/>
                    <a:lstStyle/>
                    <a:p>
                      <a:pPr indent="0" lvl="0" marL="0" marR="0" rtl="0" algn="l">
                        <a:lnSpc>
                          <a:spcPct val="100000"/>
                        </a:lnSpc>
                        <a:spcBef>
                          <a:spcPts val="0"/>
                        </a:spcBef>
                        <a:spcAft>
                          <a:spcPts val="0"/>
                        </a:spcAft>
                        <a:buClr>
                          <a:srgbClr val="000000"/>
                        </a:buClr>
                        <a:buSzPts val="1300"/>
                        <a:buFont typeface="Arial"/>
                        <a:buNone/>
                      </a:pPr>
                      <a:r>
                        <a:rPr lang="en-CA" sz="1300" u="none" cap="none" strike="noStrike">
                          <a:solidFill>
                            <a:schemeClr val="lt1"/>
                          </a:solidFill>
                        </a:rPr>
                        <a:t>ZONING CODE</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TM H (19)</a:t>
                      </a:r>
                      <a:endParaRPr sz="1300" u="none" cap="none" strike="noStrike">
                        <a:solidFill>
                          <a:schemeClr val="lt1"/>
                        </a:solidFill>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r h="447500">
                <a:tc>
                  <a:txBody>
                    <a:bodyPr/>
                    <a:lstStyle/>
                    <a:p>
                      <a:pPr indent="0" lvl="0" marL="0" marR="0" rtl="0" algn="l">
                        <a:lnSpc>
                          <a:spcPct val="100000"/>
                        </a:lnSpc>
                        <a:spcBef>
                          <a:spcPts val="0"/>
                        </a:spcBef>
                        <a:spcAft>
                          <a:spcPts val="0"/>
                        </a:spcAft>
                        <a:buClr>
                          <a:srgbClr val="000000"/>
                        </a:buClr>
                        <a:buSzPts val="1300"/>
                        <a:buFont typeface="Arial"/>
                        <a:buNone/>
                      </a:pPr>
                      <a:r>
                        <a:rPr lang="en-CA" sz="1300">
                          <a:solidFill>
                            <a:schemeClr val="lt1"/>
                          </a:solidFill>
                        </a:rPr>
                        <a:t>AVAILABILITY</a:t>
                      </a:r>
                      <a:endParaRPr sz="1400" u="none" cap="none" strike="noStrike"/>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c>
                  <a:txBody>
                    <a:bodyPr/>
                    <a:lstStyle/>
                    <a:p>
                      <a:pPr indent="0" lvl="0" marL="0" marR="0" rtl="0" algn="r">
                        <a:lnSpc>
                          <a:spcPct val="100000"/>
                        </a:lnSpc>
                        <a:spcBef>
                          <a:spcPts val="0"/>
                        </a:spcBef>
                        <a:spcAft>
                          <a:spcPts val="0"/>
                        </a:spcAft>
                        <a:buClr>
                          <a:srgbClr val="000000"/>
                        </a:buClr>
                        <a:buSzPts val="1300"/>
                        <a:buFont typeface="Arial"/>
                        <a:buNone/>
                      </a:pPr>
                      <a:r>
                        <a:rPr lang="en-CA" sz="1300">
                          <a:solidFill>
                            <a:schemeClr val="lt1"/>
                          </a:solidFill>
                        </a:rPr>
                        <a:t>Immediate</a:t>
                      </a:r>
                      <a:endParaRPr sz="1300" u="none" cap="none" strike="noStrike">
                        <a:solidFill>
                          <a:schemeClr val="lt1"/>
                        </a:solidFill>
                      </a:endParaRPr>
                    </a:p>
                  </a:txBody>
                  <a:tcPr marT="34300" marB="3430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solidFill>
                      <a:srgbClr val="0A6E38"/>
                    </a:solidFill>
                  </a:tcPr>
                </a:tc>
              </a:tr>
            </a:tbl>
          </a:graphicData>
        </a:graphic>
      </p:graphicFrame>
      <p:sp>
        <p:nvSpPr>
          <p:cNvPr id="91" name="Google Shape;91;p1"/>
          <p:cNvSpPr txBox="1"/>
          <p:nvPr/>
        </p:nvSpPr>
        <p:spPr>
          <a:xfrm>
            <a:off x="326133" y="4336037"/>
            <a:ext cx="2289600" cy="392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50"/>
              <a:buFont typeface="Arial"/>
              <a:buNone/>
            </a:pPr>
            <a:r>
              <a:rPr b="1" i="0" lang="en-CA" sz="1950" u="none" cap="none" strike="noStrike">
                <a:solidFill>
                  <a:srgbClr val="0A6E38"/>
                </a:solidFill>
                <a:latin typeface="Calibri"/>
                <a:ea typeface="Calibri"/>
                <a:cs typeface="Calibri"/>
                <a:sym typeface="Calibri"/>
              </a:rPr>
              <a:t>BUILDING FEATURES</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09170" y="8651213"/>
            <a:ext cx="246329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CAPWORTH COMMERCIAL REALTY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BROKERAGE CORPORATION</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2246312" y="8541288"/>
            <a:ext cx="236537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613.879.6388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613.663.2549 EXT.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CA" sz="1000" u="none" cap="none" strike="noStrike">
                <a:solidFill>
                  <a:schemeClr val="dk1"/>
                </a:solidFill>
                <a:latin typeface="Calibri"/>
                <a:ea typeface="Calibri"/>
                <a:cs typeface="Calibri"/>
                <a:sym typeface="Calibri"/>
              </a:rPr>
              <a:t>www.capworthreatly.com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cxnSp>
        <p:nvCxnSpPr>
          <p:cNvPr id="94" name="Google Shape;94;p1"/>
          <p:cNvCxnSpPr/>
          <p:nvPr/>
        </p:nvCxnSpPr>
        <p:spPr>
          <a:xfrm>
            <a:off x="2246313" y="8651213"/>
            <a:ext cx="0" cy="310225"/>
          </a:xfrm>
          <a:prstGeom prst="straightConnector1">
            <a:avLst/>
          </a:prstGeom>
          <a:noFill/>
          <a:ln cap="flat" cmpd="sng" w="28575">
            <a:solidFill>
              <a:schemeClr val="dk1"/>
            </a:solidFill>
            <a:prstDash val="solid"/>
            <a:miter lim="800000"/>
            <a:headEnd len="sm" w="sm" type="none"/>
            <a:tailEnd len="sm" w="sm" type="none"/>
          </a:ln>
        </p:spPr>
      </p:cxnSp>
      <p:cxnSp>
        <p:nvCxnSpPr>
          <p:cNvPr id="95" name="Google Shape;95;p1"/>
          <p:cNvCxnSpPr/>
          <p:nvPr/>
        </p:nvCxnSpPr>
        <p:spPr>
          <a:xfrm>
            <a:off x="4611688" y="8651213"/>
            <a:ext cx="0" cy="310225"/>
          </a:xfrm>
          <a:prstGeom prst="straightConnector1">
            <a:avLst/>
          </a:prstGeom>
          <a:noFill/>
          <a:ln cap="flat" cmpd="sng" w="28575">
            <a:solidFill>
              <a:schemeClr val="dk1"/>
            </a:solidFill>
            <a:prstDash val="solid"/>
            <a:miter lim="800000"/>
            <a:headEnd len="sm" w="sm" type="none"/>
            <a:tailEnd len="sm" w="sm" type="none"/>
          </a:ln>
        </p:spPr>
      </p:cxnSp>
      <p:pic>
        <p:nvPicPr>
          <p:cNvPr descr="A blue circle with white letters on it&#10;&#10;Description automatically generated" id="96" name="Google Shape;96;p1">
            <a:hlinkClick r:id="rId4"/>
          </p:cNvPr>
          <p:cNvPicPr preferRelativeResize="0"/>
          <p:nvPr/>
        </p:nvPicPr>
        <p:blipFill rotWithShape="1">
          <a:blip r:embed="rId5">
            <a:alphaModFix/>
          </a:blip>
          <a:srcRect b="0" l="0" r="0" t="0"/>
          <a:stretch/>
        </p:blipFill>
        <p:spPr>
          <a:xfrm>
            <a:off x="4698779" y="8583679"/>
            <a:ext cx="444721" cy="444721"/>
          </a:xfrm>
          <a:prstGeom prst="rect">
            <a:avLst/>
          </a:prstGeom>
          <a:noFill/>
          <a:ln>
            <a:noFill/>
          </a:ln>
        </p:spPr>
      </p:pic>
      <p:pic>
        <p:nvPicPr>
          <p:cNvPr id="97" name="Google Shape;97;p1">
            <a:hlinkClick r:id="rId6"/>
          </p:cNvPr>
          <p:cNvPicPr preferRelativeResize="0"/>
          <p:nvPr/>
        </p:nvPicPr>
        <p:blipFill rotWithShape="1">
          <a:blip r:embed="rId7">
            <a:alphaModFix/>
          </a:blip>
          <a:srcRect b="0" l="2768" r="2758" t="0"/>
          <a:stretch/>
        </p:blipFill>
        <p:spPr>
          <a:xfrm>
            <a:off x="5223498" y="8573387"/>
            <a:ext cx="455013" cy="455013"/>
          </a:xfrm>
          <a:prstGeom prst="rect">
            <a:avLst/>
          </a:prstGeom>
          <a:noFill/>
          <a:ln>
            <a:noFill/>
          </a:ln>
        </p:spPr>
      </p:pic>
      <p:pic>
        <p:nvPicPr>
          <p:cNvPr descr="A blue circle with a white letter f in it&#10;&#10;Description automatically generated" id="98" name="Google Shape;98;p1">
            <a:hlinkClick r:id="rId8"/>
          </p:cNvPr>
          <p:cNvPicPr preferRelativeResize="0"/>
          <p:nvPr/>
        </p:nvPicPr>
        <p:blipFill rotWithShape="1">
          <a:blip r:embed="rId9">
            <a:alphaModFix/>
          </a:blip>
          <a:srcRect b="0" l="0" r="0" t="0"/>
          <a:stretch/>
        </p:blipFill>
        <p:spPr>
          <a:xfrm>
            <a:off x="5716912" y="8573387"/>
            <a:ext cx="455013" cy="455013"/>
          </a:xfrm>
          <a:prstGeom prst="rect">
            <a:avLst/>
          </a:prstGeom>
          <a:noFill/>
          <a:ln>
            <a:noFill/>
          </a:ln>
        </p:spPr>
      </p:pic>
      <p:pic>
        <p:nvPicPr>
          <p:cNvPr descr="A red and white play button&#10;&#10;Description automatically generated" id="99" name="Google Shape;99;p1">
            <a:hlinkClick r:id="rId10"/>
          </p:cNvPr>
          <p:cNvPicPr preferRelativeResize="0"/>
          <p:nvPr/>
        </p:nvPicPr>
        <p:blipFill rotWithShape="1">
          <a:blip r:embed="rId11">
            <a:alphaModFix/>
          </a:blip>
          <a:srcRect b="0" l="0" r="0" t="0"/>
          <a:stretch/>
        </p:blipFill>
        <p:spPr>
          <a:xfrm>
            <a:off x="6251923" y="8552440"/>
            <a:ext cx="496906" cy="496906"/>
          </a:xfrm>
          <a:prstGeom prst="rect">
            <a:avLst/>
          </a:prstGeom>
          <a:noFill/>
          <a:ln>
            <a:noFill/>
          </a:ln>
        </p:spPr>
      </p:pic>
      <p:sp>
        <p:nvSpPr>
          <p:cNvPr id="100" name="Google Shape;100;p1"/>
          <p:cNvSpPr txBox="1"/>
          <p:nvPr/>
        </p:nvSpPr>
        <p:spPr>
          <a:xfrm rot="-5400000">
            <a:off x="4877725" y="1420000"/>
            <a:ext cx="28737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500"/>
              <a:buFont typeface="Arial"/>
              <a:buNone/>
            </a:pPr>
            <a:r>
              <a:rPr b="1" i="0" lang="en-CA" sz="4500" u="none" cap="none" strike="noStrike">
                <a:solidFill>
                  <a:srgbClr val="FFFFFF"/>
                </a:solidFill>
                <a:latin typeface="Calibri"/>
                <a:ea typeface="Calibri"/>
                <a:cs typeface="Calibri"/>
                <a:sym typeface="Calibri"/>
              </a:rPr>
              <a:t> SUBLEASE</a:t>
            </a:r>
            <a:endParaRPr b="0" i="0" sz="1400" u="none" cap="none" strike="noStrike">
              <a:solidFill>
                <a:srgbClr val="000000"/>
              </a:solidFill>
              <a:latin typeface="Arial"/>
              <a:ea typeface="Arial"/>
              <a:cs typeface="Arial"/>
              <a:sym typeface="Arial"/>
            </a:endParaRPr>
          </a:p>
        </p:txBody>
      </p:sp>
      <p:sp>
        <p:nvSpPr>
          <p:cNvPr id="101" name="Google Shape;101;p1"/>
          <p:cNvSpPr txBox="1"/>
          <p:nvPr/>
        </p:nvSpPr>
        <p:spPr>
          <a:xfrm>
            <a:off x="32975" y="4753875"/>
            <a:ext cx="3498300" cy="3706500"/>
          </a:xfrm>
          <a:prstGeom prst="rect">
            <a:avLst/>
          </a:prstGeom>
          <a:noFill/>
          <a:ln>
            <a:noFill/>
          </a:ln>
        </p:spPr>
        <p:txBody>
          <a:bodyPr anchorCtr="0" anchor="t" bIns="45700" lIns="91425" spcFirstLastPara="1" rIns="91425" wrap="square" tIns="45700">
            <a:spAutoFit/>
          </a:bodyPr>
          <a:lstStyle/>
          <a:p>
            <a:pPr indent="-178899" lvl="0" marL="179999" marR="0" rtl="0" algn="l">
              <a:lnSpc>
                <a:spcPct val="115000"/>
              </a:lnSpc>
              <a:spcBef>
                <a:spcPts val="0"/>
              </a:spcBef>
              <a:spcAft>
                <a:spcPts val="0"/>
              </a:spcAft>
              <a:buClr>
                <a:srgbClr val="000000"/>
              </a:buClr>
              <a:buSzPts val="1400"/>
              <a:buFont typeface="Arial"/>
              <a:buChar char="❖"/>
            </a:pPr>
            <a:r>
              <a:rPr lang="en-CA">
                <a:latin typeface="Calibri"/>
                <a:ea typeface="Calibri"/>
                <a:cs typeface="Calibri"/>
                <a:sym typeface="Calibri"/>
              </a:rPr>
              <a:t>2,117</a:t>
            </a:r>
            <a:r>
              <a:rPr b="0" i="0" lang="en-CA" sz="1400" u="none" cap="none" strike="noStrike">
                <a:solidFill>
                  <a:srgbClr val="000000"/>
                </a:solidFill>
                <a:latin typeface="Calibri"/>
                <a:ea typeface="Calibri"/>
                <a:cs typeface="Calibri"/>
                <a:sym typeface="Calibri"/>
              </a:rPr>
              <a:t> sq.ft. </a:t>
            </a:r>
            <a:r>
              <a:rPr lang="en-CA">
                <a:latin typeface="Calibri"/>
                <a:ea typeface="Calibri"/>
                <a:cs typeface="Calibri"/>
                <a:sym typeface="Calibri"/>
              </a:rPr>
              <a:t>Professional Office</a:t>
            </a:r>
            <a:r>
              <a:rPr b="0" i="0" lang="en-CA" sz="1400" u="none" cap="none" strike="noStrike">
                <a:solidFill>
                  <a:srgbClr val="000000"/>
                </a:solidFill>
                <a:latin typeface="Calibri"/>
                <a:ea typeface="Calibri"/>
                <a:cs typeface="Calibri"/>
                <a:sym typeface="Calibri"/>
              </a:rPr>
              <a:t> Space available</a:t>
            </a:r>
            <a:endParaRPr b="0" i="0" sz="1400" u="none" cap="none" strike="noStrike">
              <a:solidFill>
                <a:srgbClr val="000000"/>
              </a:solidFill>
              <a:latin typeface="Calibri"/>
              <a:ea typeface="Calibri"/>
              <a:cs typeface="Calibri"/>
              <a:sym typeface="Calibri"/>
            </a:endParaRPr>
          </a:p>
          <a:p>
            <a:pPr indent="-89999" lvl="0" marL="179999" marR="0" rtl="0" algn="l">
              <a:lnSpc>
                <a:spcPct val="115000"/>
              </a:lnSpc>
              <a:spcBef>
                <a:spcPts val="0"/>
              </a:spcBef>
              <a:spcAft>
                <a:spcPts val="0"/>
              </a:spcAft>
              <a:buClr>
                <a:srgbClr val="000000"/>
              </a:buClr>
              <a:buSzPts val="1400"/>
              <a:buFont typeface="Arial"/>
              <a:buNone/>
            </a:pPr>
            <a:r>
              <a:t/>
            </a:r>
            <a:endParaRPr b="0" i="0" sz="500" u="none" cap="none" strike="noStrike">
              <a:solidFill>
                <a:srgbClr val="000000"/>
              </a:solidFill>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b="0" i="0" lang="en-CA" sz="1400" u="none" cap="none" strike="noStrike">
                <a:solidFill>
                  <a:srgbClr val="000000"/>
                </a:solidFill>
                <a:latin typeface="Calibri"/>
                <a:ea typeface="Calibri"/>
                <a:cs typeface="Calibri"/>
                <a:sym typeface="Calibri"/>
              </a:rPr>
              <a:t>Reception + 2 Standard Offices</a:t>
            </a:r>
            <a:r>
              <a:rPr lang="en-CA">
                <a:latin typeface="Calibri"/>
                <a:ea typeface="Calibri"/>
                <a:cs typeface="Calibri"/>
                <a:sym typeface="Calibri"/>
              </a:rPr>
              <a:t> +</a:t>
            </a:r>
            <a:r>
              <a:rPr b="0" i="0" lang="en-CA" sz="1400" u="none" cap="none" strike="noStrike">
                <a:solidFill>
                  <a:srgbClr val="000000"/>
                </a:solidFill>
                <a:latin typeface="Calibri"/>
                <a:ea typeface="Calibri"/>
                <a:cs typeface="Calibri"/>
                <a:sym typeface="Calibri"/>
              </a:rPr>
              <a:t> 1 Executive Offi</a:t>
            </a:r>
            <a:r>
              <a:rPr lang="en-CA">
                <a:latin typeface="Calibri"/>
                <a:ea typeface="Calibri"/>
                <a:cs typeface="Calibri"/>
                <a:sym typeface="Calibri"/>
              </a:rPr>
              <a:t>ce + Lunch</a:t>
            </a:r>
            <a:r>
              <a:rPr lang="en-CA">
                <a:solidFill>
                  <a:srgbClr val="000000"/>
                </a:solidFill>
                <a:latin typeface="Calibri"/>
                <a:ea typeface="Calibri"/>
                <a:cs typeface="Calibri"/>
                <a:sym typeface="Calibri"/>
              </a:rPr>
              <a:t>room </a:t>
            </a:r>
            <a:r>
              <a:rPr lang="en-CA">
                <a:latin typeface="Calibri"/>
                <a:ea typeface="Calibri"/>
                <a:cs typeface="Calibri"/>
                <a:sym typeface="Calibri"/>
              </a:rPr>
              <a:t>and a large, open-concept workspace</a:t>
            </a:r>
            <a:endParaRPr>
              <a:latin typeface="Calibri"/>
              <a:ea typeface="Calibri"/>
              <a:cs typeface="Calibri"/>
              <a:sym typeface="Calibri"/>
            </a:endParaRPr>
          </a:p>
          <a:p>
            <a:pPr indent="0" lvl="0" marL="457200" marR="0" rtl="0" algn="l">
              <a:lnSpc>
                <a:spcPct val="115000"/>
              </a:lnSpc>
              <a:spcBef>
                <a:spcPts val="0"/>
              </a:spcBef>
              <a:spcAft>
                <a:spcPts val="0"/>
              </a:spcAft>
              <a:buNone/>
            </a:pPr>
            <a:r>
              <a:t/>
            </a:r>
            <a:endParaRPr sz="500">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b="0" i="0" lang="en-CA" sz="1400" u="none" cap="none" strike="noStrike">
                <a:solidFill>
                  <a:srgbClr val="000000"/>
                </a:solidFill>
                <a:latin typeface="Calibri"/>
                <a:ea typeface="Calibri"/>
                <a:cs typeface="Calibri"/>
                <a:sym typeface="Calibri"/>
              </a:rPr>
              <a:t>Open Concept </a:t>
            </a:r>
            <a:r>
              <a:rPr lang="en-CA">
                <a:latin typeface="Calibri"/>
                <a:ea typeface="Calibri"/>
                <a:cs typeface="Calibri"/>
                <a:sym typeface="Calibri"/>
              </a:rPr>
              <a:t>Collaboration Workspace</a:t>
            </a:r>
            <a:r>
              <a:rPr b="0" i="0" lang="en-CA"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lang="en-CA">
                <a:latin typeface="Calibri"/>
                <a:ea typeface="Calibri"/>
                <a:cs typeface="Calibri"/>
                <a:sym typeface="Calibri"/>
              </a:rPr>
              <a:t>3 Standard Offices + 1 Executive Office</a:t>
            </a:r>
            <a:endParaRPr b="0" i="0" sz="1400" u="none" cap="none" strike="noStrike">
              <a:solidFill>
                <a:srgbClr val="000000"/>
              </a:solidFill>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lang="en-CA">
                <a:latin typeface="Calibri"/>
                <a:ea typeface="Calibri"/>
                <a:cs typeface="Calibri"/>
                <a:sym typeface="Calibri"/>
              </a:rPr>
              <a:t>Private Male/Female Bathrooms (code access entry) on each floor</a:t>
            </a:r>
            <a:endParaRPr b="0" i="0" sz="1400" u="none" cap="none" strike="noStrike">
              <a:solidFill>
                <a:srgbClr val="000000"/>
              </a:solidFill>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lang="en-CA">
                <a:solidFill>
                  <a:srgbClr val="000000"/>
                </a:solidFill>
                <a:latin typeface="Calibri"/>
                <a:ea typeface="Calibri"/>
                <a:cs typeface="Calibri"/>
                <a:sym typeface="Calibri"/>
              </a:rPr>
              <a:t>2</a:t>
            </a:r>
            <a:r>
              <a:rPr lang="en-CA">
                <a:latin typeface="Calibri"/>
                <a:ea typeface="Calibri"/>
                <a:cs typeface="Calibri"/>
                <a:sym typeface="Calibri"/>
              </a:rPr>
              <a:t> Parking spots at $175/ea </a:t>
            </a:r>
            <a:r>
              <a:rPr lang="en-CA" sz="1000">
                <a:latin typeface="Calibri"/>
                <a:ea typeface="Calibri"/>
                <a:cs typeface="Calibri"/>
                <a:sym typeface="Calibri"/>
              </a:rPr>
              <a:t>(additional available)</a:t>
            </a:r>
            <a:endParaRPr sz="1000">
              <a:latin typeface="Calibri"/>
              <a:ea typeface="Calibri"/>
              <a:cs typeface="Calibri"/>
              <a:sym typeface="Calibri"/>
            </a:endParaRPr>
          </a:p>
          <a:p>
            <a:pPr indent="-178899" lvl="0" marL="179999" marR="0" rtl="0" algn="l">
              <a:lnSpc>
                <a:spcPct val="115000"/>
              </a:lnSpc>
              <a:spcBef>
                <a:spcPts val="0"/>
              </a:spcBef>
              <a:spcAft>
                <a:spcPts val="0"/>
              </a:spcAft>
              <a:buSzPts val="1400"/>
              <a:buFont typeface="Calibri"/>
              <a:buChar char="❖"/>
            </a:pPr>
            <a:r>
              <a:rPr lang="en-CA">
                <a:latin typeface="Calibri"/>
                <a:ea typeface="Calibri"/>
                <a:cs typeface="Calibri"/>
                <a:sym typeface="Calibri"/>
              </a:rPr>
              <a:t>New Elevator (2020), Windows (2012) &amp; Upgrades to HVAC system</a:t>
            </a:r>
            <a:endParaRPr>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lang="en-CA">
                <a:latin typeface="Calibri"/>
                <a:ea typeface="Calibri"/>
                <a:cs typeface="Calibri"/>
                <a:sym typeface="Calibri"/>
              </a:rPr>
              <a:t>Rare Short Term Lease Option (1 year +)</a:t>
            </a:r>
            <a:endParaRPr>
              <a:solidFill>
                <a:srgbClr val="000000"/>
              </a:solidFill>
              <a:latin typeface="Calibri"/>
              <a:ea typeface="Calibri"/>
              <a:cs typeface="Calibri"/>
              <a:sym typeface="Calibri"/>
            </a:endParaRPr>
          </a:p>
          <a:p>
            <a:pPr indent="-178899" lvl="0" marL="179999" marR="0" rtl="0" algn="l">
              <a:lnSpc>
                <a:spcPct val="115000"/>
              </a:lnSpc>
              <a:spcBef>
                <a:spcPts val="0"/>
              </a:spcBef>
              <a:spcAft>
                <a:spcPts val="0"/>
              </a:spcAft>
              <a:buClr>
                <a:srgbClr val="000000"/>
              </a:buClr>
              <a:buSzPts val="1400"/>
              <a:buFont typeface="Calibri"/>
              <a:buChar char="❖"/>
            </a:pPr>
            <a:r>
              <a:rPr lang="en-CA">
                <a:solidFill>
                  <a:srgbClr val="000000"/>
                </a:solidFill>
                <a:latin typeface="Calibri"/>
                <a:ea typeface="Calibri"/>
                <a:cs typeface="Calibri"/>
                <a:sym typeface="Calibri"/>
              </a:rPr>
              <a:t>Favorable Renewal Terms </a:t>
            </a:r>
            <a:r>
              <a:rPr lang="en-CA">
                <a:latin typeface="Calibri"/>
                <a:ea typeface="Calibri"/>
                <a:cs typeface="Calibri"/>
                <a:sym typeface="Calibri"/>
              </a:rPr>
              <a:t>Obtainable</a:t>
            </a:r>
            <a:endParaRPr>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p:nvPr/>
        </p:nvSpPr>
        <p:spPr>
          <a:xfrm>
            <a:off x="-2403" y="7689635"/>
            <a:ext cx="6858000" cy="1454365"/>
          </a:xfrm>
          <a:prstGeom prst="rect">
            <a:avLst/>
          </a:prstGeom>
          <a:solidFill>
            <a:srgbClr val="0A6E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07" name="Google Shape;107;p2"/>
          <p:cNvSpPr txBox="1"/>
          <p:nvPr/>
        </p:nvSpPr>
        <p:spPr>
          <a:xfrm>
            <a:off x="168750" y="7753063"/>
            <a:ext cx="6515700" cy="1354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000"/>
              <a:buFont typeface="Arial"/>
              <a:buNone/>
            </a:pPr>
            <a:r>
              <a:rPr b="0" i="0" lang="en-CA" sz="1000" u="none" cap="none" strike="noStrike">
                <a:solidFill>
                  <a:schemeClr val="lt1"/>
                </a:solidFill>
                <a:latin typeface="Calibri"/>
                <a:ea typeface="Calibri"/>
                <a:cs typeface="Calibri"/>
                <a:sym typeface="Calibri"/>
              </a:rPr>
              <a:t>All information, content, and materials provided are for general informational purposes only and are subject to change.  No responsibility or liability whatsoever can be accepted by CAPWORTH for any loss or damage resulting from any use of, reliance on or reference to the contents of this document, including hypertext links to external sources. In addition, as a general communication, this material does not necessarily represent the view of CAPWORTH in relation to particular properties or projects, and is not intended to constitute legal advice. This communication is not intended to cause or induce breach of any agency agreement. Reproduction or distribution of this communication in whole or in part is not allowed without prior written approval of CAPWORTH. This material may not contain the most up-to-date information.</a:t>
            </a:r>
            <a:endParaRPr b="0" i="0" sz="1000" u="none" cap="none" strike="noStrike">
              <a:solidFill>
                <a:schemeClr val="lt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
              <a:buFont typeface="Arial"/>
              <a:buNone/>
            </a:pPr>
            <a:r>
              <a:t/>
            </a:r>
            <a:endParaRPr b="0" i="0" sz="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00"/>
              <a:buFont typeface="Arial"/>
              <a:buNone/>
            </a:pPr>
            <a:r>
              <a:rPr b="0" i="0" lang="en-CA" sz="800" u="none" cap="none" strike="noStrike">
                <a:solidFill>
                  <a:schemeClr val="dk1"/>
                </a:solidFill>
                <a:latin typeface="Arial"/>
                <a:ea typeface="Arial"/>
                <a:cs typeface="Arial"/>
                <a:sym typeface="Arial"/>
              </a:rPr>
              <a:t>© Rights Reserved by Capworth Commercial Realty Brokerage Corporation 2025.</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3489875" y="4462675"/>
            <a:ext cx="3277500" cy="305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A6E38"/>
                </a:solidFill>
                <a:latin typeface="Calibri"/>
                <a:ea typeface="Calibri"/>
                <a:cs typeface="Calibri"/>
                <a:sym typeface="Calibri"/>
              </a:rPr>
              <a:t>ADDITIONAL RENT INCLUDES: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alibri"/>
              <a:ea typeface="Calibri"/>
              <a:cs typeface="Calibri"/>
              <a:sym typeface="Calibri"/>
            </a:endParaRPr>
          </a:p>
          <a:p>
            <a:pPr indent="-231764" lvl="0" marL="238114" marR="0" rtl="0" algn="l">
              <a:lnSpc>
                <a:spcPct val="100000"/>
              </a:lnSpc>
              <a:spcBef>
                <a:spcPts val="0"/>
              </a:spcBef>
              <a:spcAft>
                <a:spcPts val="0"/>
              </a:spcAft>
              <a:buClr>
                <a:schemeClr val="dk1"/>
              </a:buClr>
              <a:buSzPts val="1300"/>
              <a:buFont typeface="Roboto Serif Medium"/>
              <a:buChar char="•"/>
            </a:pPr>
            <a:r>
              <a:rPr b="0" i="0" lang="en-CA" sz="1300" u="none" cap="none" strike="noStrike">
                <a:solidFill>
                  <a:schemeClr val="dk1"/>
                </a:solidFill>
                <a:latin typeface="Roboto Serif Medium"/>
                <a:ea typeface="Roboto Serif Medium"/>
                <a:cs typeface="Roboto Serif Medium"/>
                <a:sym typeface="Roboto Serif Medium"/>
              </a:rPr>
              <a:t>General Maintenance and Repair</a:t>
            </a:r>
            <a:endParaRPr b="0" i="0" sz="1300" u="none" cap="none" strike="noStrike">
              <a:solidFill>
                <a:srgbClr val="000000"/>
              </a:solidFill>
              <a:latin typeface="Roboto Serif Medium"/>
              <a:ea typeface="Roboto Serif Medium"/>
              <a:cs typeface="Roboto Serif Medium"/>
              <a:sym typeface="Roboto Serif Medium"/>
            </a:endParaRPr>
          </a:p>
          <a:p>
            <a:pPr indent="-231764" lvl="0" marL="238114" marR="0" rtl="0" algn="l">
              <a:lnSpc>
                <a:spcPct val="100000"/>
              </a:lnSpc>
              <a:spcBef>
                <a:spcPts val="0"/>
              </a:spcBef>
              <a:spcAft>
                <a:spcPts val="0"/>
              </a:spcAft>
              <a:buClr>
                <a:schemeClr val="dk1"/>
              </a:buClr>
              <a:buSzPts val="1300"/>
              <a:buFont typeface="Roboto Serif Medium"/>
              <a:buChar char="•"/>
            </a:pPr>
            <a:r>
              <a:rPr lang="en-CA" sz="1300">
                <a:solidFill>
                  <a:schemeClr val="dk1"/>
                </a:solidFill>
                <a:latin typeface="Roboto Serif Medium"/>
                <a:ea typeface="Roboto Serif Medium"/>
                <a:cs typeface="Roboto Serif Medium"/>
                <a:sym typeface="Roboto Serif Medium"/>
              </a:rPr>
              <a:t>Building </a:t>
            </a:r>
            <a:r>
              <a:rPr b="0" i="0" lang="en-CA" sz="1300" u="none" cap="none" strike="noStrike">
                <a:solidFill>
                  <a:schemeClr val="dk1"/>
                </a:solidFill>
                <a:latin typeface="Roboto Serif Medium"/>
                <a:ea typeface="Roboto Serif Medium"/>
                <a:cs typeface="Roboto Serif Medium"/>
                <a:sym typeface="Roboto Serif Medium"/>
              </a:rPr>
              <a:t>Insurance</a:t>
            </a:r>
            <a:endParaRPr b="0" i="0" sz="1300" u="none" cap="none" strike="noStrike">
              <a:solidFill>
                <a:srgbClr val="000000"/>
              </a:solidFill>
              <a:latin typeface="Roboto Serif Medium"/>
              <a:ea typeface="Roboto Serif Medium"/>
              <a:cs typeface="Roboto Serif Medium"/>
              <a:sym typeface="Roboto Serif Medium"/>
            </a:endParaRPr>
          </a:p>
          <a:p>
            <a:pPr indent="-231764" lvl="0" marL="238114" marR="0" rtl="0" algn="l">
              <a:lnSpc>
                <a:spcPct val="100000"/>
              </a:lnSpc>
              <a:spcBef>
                <a:spcPts val="0"/>
              </a:spcBef>
              <a:spcAft>
                <a:spcPts val="0"/>
              </a:spcAft>
              <a:buClr>
                <a:schemeClr val="dk1"/>
              </a:buClr>
              <a:buSzPts val="1300"/>
              <a:buFont typeface="Roboto Serif Medium"/>
              <a:buChar char="•"/>
            </a:pPr>
            <a:r>
              <a:rPr lang="en-CA" sz="1300">
                <a:solidFill>
                  <a:schemeClr val="dk1"/>
                </a:solidFill>
                <a:latin typeface="Roboto Serif Medium"/>
                <a:ea typeface="Roboto Serif Medium"/>
                <a:cs typeface="Roboto Serif Medium"/>
                <a:sym typeface="Roboto Serif Medium"/>
              </a:rPr>
              <a:t>Property </a:t>
            </a:r>
            <a:r>
              <a:rPr b="0" i="0" lang="en-CA" sz="1300" u="none" cap="none" strike="noStrike">
                <a:solidFill>
                  <a:schemeClr val="dk1"/>
                </a:solidFill>
                <a:latin typeface="Roboto Serif Medium"/>
                <a:ea typeface="Roboto Serif Medium"/>
                <a:cs typeface="Roboto Serif Medium"/>
                <a:sym typeface="Roboto Serif Medium"/>
              </a:rPr>
              <a:t>Landscap</a:t>
            </a:r>
            <a:r>
              <a:rPr lang="en-CA" sz="1300">
                <a:solidFill>
                  <a:schemeClr val="dk1"/>
                </a:solidFill>
                <a:latin typeface="Roboto Serif Medium"/>
                <a:ea typeface="Roboto Serif Medium"/>
                <a:cs typeface="Roboto Serif Medium"/>
                <a:sym typeface="Roboto Serif Medium"/>
              </a:rPr>
              <a:t>ing</a:t>
            </a:r>
            <a:endParaRPr b="0" i="0" sz="1300" u="none" cap="none" strike="noStrike">
              <a:solidFill>
                <a:srgbClr val="000000"/>
              </a:solidFill>
              <a:latin typeface="Roboto Serif Medium"/>
              <a:ea typeface="Roboto Serif Medium"/>
              <a:cs typeface="Roboto Serif Medium"/>
              <a:sym typeface="Roboto Serif Medium"/>
            </a:endParaRPr>
          </a:p>
          <a:p>
            <a:pPr indent="-231764" lvl="0" marL="238114" marR="0" rtl="0" algn="l">
              <a:lnSpc>
                <a:spcPct val="100000"/>
              </a:lnSpc>
              <a:spcBef>
                <a:spcPts val="0"/>
              </a:spcBef>
              <a:spcAft>
                <a:spcPts val="0"/>
              </a:spcAft>
              <a:buClr>
                <a:schemeClr val="dk1"/>
              </a:buClr>
              <a:buSzPts val="1300"/>
              <a:buFont typeface="Roboto Serif Medium"/>
              <a:buChar char="•"/>
            </a:pPr>
            <a:r>
              <a:rPr b="0" i="0" lang="en-CA" sz="1300" u="none" cap="none" strike="noStrike">
                <a:solidFill>
                  <a:schemeClr val="dk1"/>
                </a:solidFill>
                <a:latin typeface="Roboto Serif Medium"/>
                <a:ea typeface="Roboto Serif Medium"/>
                <a:cs typeface="Roboto Serif Medium"/>
                <a:sym typeface="Roboto Serif Medium"/>
              </a:rPr>
              <a:t>Real Estate Taxes</a:t>
            </a:r>
            <a:endParaRPr b="0" i="0" sz="1300" u="none" cap="none" strike="noStrike">
              <a:solidFill>
                <a:srgbClr val="000000"/>
              </a:solidFill>
              <a:latin typeface="Roboto Serif Medium"/>
              <a:ea typeface="Roboto Serif Medium"/>
              <a:cs typeface="Roboto Serif Medium"/>
              <a:sym typeface="Roboto Serif Medium"/>
            </a:endParaRPr>
          </a:p>
          <a:p>
            <a:pPr indent="-231764" lvl="0" marL="238114" marR="0" rtl="0" algn="l">
              <a:lnSpc>
                <a:spcPct val="100000"/>
              </a:lnSpc>
              <a:spcBef>
                <a:spcPts val="0"/>
              </a:spcBef>
              <a:spcAft>
                <a:spcPts val="0"/>
              </a:spcAft>
              <a:buClr>
                <a:schemeClr val="dk1"/>
              </a:buClr>
              <a:buSzPts val="1300"/>
              <a:buFont typeface="Roboto Serif Medium"/>
              <a:buChar char="•"/>
            </a:pPr>
            <a:r>
              <a:rPr b="0" i="0" lang="en-CA" sz="1300" u="none" cap="none" strike="noStrike">
                <a:solidFill>
                  <a:schemeClr val="dk1"/>
                </a:solidFill>
                <a:latin typeface="Roboto Serif Medium"/>
                <a:ea typeface="Roboto Serif Medium"/>
                <a:cs typeface="Roboto Serif Medium"/>
                <a:sym typeface="Roboto Serif Medium"/>
              </a:rPr>
              <a:t>Snow Removal</a:t>
            </a:r>
            <a:endParaRPr b="0" i="0" sz="1300" u="none" cap="none" strike="noStrike">
              <a:solidFill>
                <a:srgbClr val="000000"/>
              </a:solidFill>
              <a:latin typeface="Roboto Serif Medium"/>
              <a:ea typeface="Roboto Serif Medium"/>
              <a:cs typeface="Roboto Serif Medium"/>
              <a:sym typeface="Roboto Serif Medium"/>
            </a:endParaRPr>
          </a:p>
          <a:p>
            <a:pPr indent="-231764" lvl="0" marL="238114" marR="0" rtl="0" algn="l">
              <a:lnSpc>
                <a:spcPct val="100000"/>
              </a:lnSpc>
              <a:spcBef>
                <a:spcPts val="0"/>
              </a:spcBef>
              <a:spcAft>
                <a:spcPts val="0"/>
              </a:spcAft>
              <a:buClr>
                <a:schemeClr val="dk1"/>
              </a:buClr>
              <a:buSzPts val="1300"/>
              <a:buFont typeface="Roboto Serif Medium"/>
              <a:buChar char="•"/>
            </a:pPr>
            <a:r>
              <a:rPr b="0" i="0" lang="en-CA" sz="1300" u="none" cap="none" strike="noStrike">
                <a:solidFill>
                  <a:schemeClr val="dk1"/>
                </a:solidFill>
                <a:latin typeface="Roboto Serif Medium"/>
                <a:ea typeface="Roboto Serif Medium"/>
                <a:cs typeface="Roboto Serif Medium"/>
                <a:sym typeface="Roboto Serif Medium"/>
              </a:rPr>
              <a:t>Water &amp; Sewer </a:t>
            </a:r>
            <a:r>
              <a:rPr lang="en-CA" sz="1300">
                <a:solidFill>
                  <a:schemeClr val="dk1"/>
                </a:solidFill>
                <a:latin typeface="Roboto Serif Medium"/>
                <a:ea typeface="Roboto Serif Medium"/>
                <a:cs typeface="Roboto Serif Medium"/>
                <a:sym typeface="Roboto Serif Medium"/>
              </a:rPr>
              <a:t>services</a:t>
            </a:r>
            <a:endParaRPr b="0" i="0" sz="1300" u="none" cap="none" strike="noStrike">
              <a:solidFill>
                <a:srgbClr val="000000"/>
              </a:solidFill>
              <a:latin typeface="Roboto Serif Medium"/>
              <a:ea typeface="Roboto Serif Medium"/>
              <a:cs typeface="Roboto Serif Medium"/>
              <a:sym typeface="Roboto Serif Medium"/>
            </a:endParaRPr>
          </a:p>
          <a:p>
            <a:pPr indent="-231763" lvl="0" marL="238113" marR="0" rtl="0" algn="l">
              <a:lnSpc>
                <a:spcPct val="100000"/>
              </a:lnSpc>
              <a:spcBef>
                <a:spcPts val="0"/>
              </a:spcBef>
              <a:spcAft>
                <a:spcPts val="0"/>
              </a:spcAft>
              <a:buClr>
                <a:schemeClr val="dk1"/>
              </a:buClr>
              <a:buSzPts val="1300"/>
              <a:buFont typeface="Roboto Serif Medium"/>
              <a:buChar char="•"/>
            </a:pPr>
            <a:r>
              <a:rPr b="0" i="0" lang="en-CA" sz="1300" u="none" cap="none" strike="noStrike">
                <a:solidFill>
                  <a:schemeClr val="dk1"/>
                </a:solidFill>
                <a:latin typeface="Roboto Serif Medium"/>
                <a:ea typeface="Roboto Serif Medium"/>
                <a:cs typeface="Roboto Serif Medium"/>
                <a:sym typeface="Roboto Serif Medium"/>
              </a:rPr>
              <a:t>Management &amp; Administration</a:t>
            </a:r>
            <a:endParaRPr b="0" i="0" sz="1300" u="none" cap="none" strike="noStrike">
              <a:solidFill>
                <a:schemeClr val="dk1"/>
              </a:solidFill>
              <a:latin typeface="Roboto Serif Medium"/>
              <a:ea typeface="Roboto Serif Medium"/>
              <a:cs typeface="Roboto Serif Medium"/>
              <a:sym typeface="Roboto Serif Medium"/>
            </a:endParaRPr>
          </a:p>
          <a:p>
            <a:pPr indent="-231764" lvl="0" marL="238114" marR="0" rtl="0" algn="l">
              <a:lnSpc>
                <a:spcPct val="100000"/>
              </a:lnSpc>
              <a:spcBef>
                <a:spcPts val="0"/>
              </a:spcBef>
              <a:spcAft>
                <a:spcPts val="0"/>
              </a:spcAft>
              <a:buClr>
                <a:schemeClr val="dk1"/>
              </a:buClr>
              <a:buSzPts val="1300"/>
              <a:buFont typeface="Roboto Serif Medium"/>
              <a:buChar char="•"/>
            </a:pPr>
            <a:r>
              <a:rPr lang="en-CA" sz="1300">
                <a:solidFill>
                  <a:schemeClr val="dk1"/>
                </a:solidFill>
                <a:latin typeface="Roboto Serif Medium"/>
                <a:ea typeface="Roboto Serif Medium"/>
                <a:cs typeface="Roboto Serif Medium"/>
                <a:sym typeface="Roboto Serif Medium"/>
              </a:rPr>
              <a:t>Heat &amp; Hydro utilities included</a:t>
            </a:r>
            <a:endParaRPr sz="1300">
              <a:solidFill>
                <a:schemeClr val="dk1"/>
              </a:solidFill>
              <a:latin typeface="Roboto Serif Medium"/>
              <a:ea typeface="Roboto Serif Medium"/>
              <a:cs typeface="Roboto Serif Medium"/>
              <a:sym typeface="Roboto Serif Medium"/>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Serif Medium"/>
              <a:ea typeface="Roboto Serif Medium"/>
              <a:cs typeface="Roboto Serif Medium"/>
              <a:sym typeface="Roboto Serif Medium"/>
            </a:endParaRPr>
          </a:p>
          <a:p>
            <a:pPr indent="0" lvl="0" marL="0" marR="0" rtl="0" algn="l">
              <a:lnSpc>
                <a:spcPct val="100000"/>
              </a:lnSpc>
              <a:spcBef>
                <a:spcPts val="0"/>
              </a:spcBef>
              <a:spcAft>
                <a:spcPts val="0"/>
              </a:spcAft>
              <a:buClr>
                <a:srgbClr val="000000"/>
              </a:buClr>
              <a:buSzPts val="1400"/>
              <a:buFont typeface="Arial"/>
              <a:buNone/>
            </a:pPr>
            <a:r>
              <a:t/>
            </a:r>
            <a:endParaRPr b="0" i="0" sz="200" u="none" cap="none" strike="noStrike">
              <a:solidFill>
                <a:srgbClr val="000000"/>
              </a:solidFill>
              <a:latin typeface="Roboto Serif Medium"/>
              <a:ea typeface="Roboto Serif Medium"/>
              <a:cs typeface="Roboto Serif Medium"/>
              <a:sym typeface="Roboto Serif Medium"/>
            </a:endParaRPr>
          </a:p>
          <a:p>
            <a:pPr indent="0" lvl="0" marL="0" marR="0" rtl="0" algn="l">
              <a:lnSpc>
                <a:spcPct val="100000"/>
              </a:lnSpc>
              <a:spcBef>
                <a:spcPts val="0"/>
              </a:spcBef>
              <a:spcAft>
                <a:spcPts val="0"/>
              </a:spcAft>
              <a:buClr>
                <a:srgbClr val="000000"/>
              </a:buClr>
              <a:buSzPts val="800"/>
              <a:buFont typeface="Arial"/>
              <a:buNone/>
            </a:pPr>
            <a:r>
              <a:t/>
            </a:r>
            <a:endParaRPr b="0" i="0" sz="1000" u="none" cap="none" strike="noStrike">
              <a:solidFill>
                <a:schemeClr val="dk1"/>
              </a:solidFill>
              <a:latin typeface="Roboto Serif Medium"/>
              <a:ea typeface="Roboto Serif Medium"/>
              <a:cs typeface="Roboto Serif Medium"/>
              <a:sym typeface="Roboto Serif Medium"/>
            </a:endParaRPr>
          </a:p>
          <a:p>
            <a:pPr indent="0" lvl="0" marL="0" marR="0" rtl="0" algn="ctr">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Roboto Serif Medium"/>
                <a:ea typeface="Roboto Serif Medium"/>
                <a:cs typeface="Roboto Serif Medium"/>
                <a:sym typeface="Roboto Serif Medium"/>
              </a:rPr>
              <a:t>Recoverable cost are estimated at </a:t>
            </a:r>
            <a:r>
              <a:rPr b="1" i="0" lang="en-CA" sz="1400" u="none" cap="none" strike="noStrike">
                <a:solidFill>
                  <a:srgbClr val="0A6E38"/>
                </a:solidFill>
                <a:latin typeface="Roboto Serif"/>
                <a:ea typeface="Roboto Serif"/>
                <a:cs typeface="Roboto Serif"/>
                <a:sym typeface="Roboto Serif"/>
              </a:rPr>
              <a:t>$</a:t>
            </a:r>
            <a:r>
              <a:rPr b="1" lang="en-CA">
                <a:solidFill>
                  <a:srgbClr val="0A6E38"/>
                </a:solidFill>
                <a:latin typeface="Roboto Serif"/>
                <a:ea typeface="Roboto Serif"/>
                <a:cs typeface="Roboto Serif"/>
                <a:sym typeface="Roboto Serif"/>
              </a:rPr>
              <a:t>15.86</a:t>
            </a:r>
            <a:r>
              <a:rPr b="1" i="0" lang="en-CA" sz="1400" u="none" cap="none" strike="noStrike">
                <a:solidFill>
                  <a:srgbClr val="0A6E38"/>
                </a:solidFill>
                <a:latin typeface="Roboto Serif"/>
                <a:ea typeface="Roboto Serif"/>
                <a:cs typeface="Roboto Serif"/>
                <a:sym typeface="Roboto Serif"/>
              </a:rPr>
              <a:t> </a:t>
            </a:r>
            <a:r>
              <a:rPr b="0" i="0" lang="en-CA" sz="1400" u="none" cap="none" strike="noStrike">
                <a:solidFill>
                  <a:schemeClr val="dk1"/>
                </a:solidFill>
                <a:latin typeface="Roboto Serif Medium"/>
                <a:ea typeface="Roboto Serif Medium"/>
                <a:cs typeface="Roboto Serif Medium"/>
                <a:sym typeface="Roboto Serif Medium"/>
              </a:rPr>
              <a:t>per sq. ft. for the year ending on December 31, 2025</a:t>
            </a:r>
            <a:endParaRPr b="0" i="0" sz="1400" u="none" cap="none" strike="noStrike">
              <a:solidFill>
                <a:schemeClr val="dk1"/>
              </a:solidFill>
              <a:latin typeface="Roboto Serif Medium"/>
              <a:ea typeface="Roboto Serif Medium"/>
              <a:cs typeface="Roboto Serif Medium"/>
              <a:sym typeface="Roboto Serif Medium"/>
            </a:endParaRPr>
          </a:p>
        </p:txBody>
      </p:sp>
      <p:sp>
        <p:nvSpPr>
          <p:cNvPr id="109" name="Google Shape;109;p2"/>
          <p:cNvSpPr txBox="1"/>
          <p:nvPr/>
        </p:nvSpPr>
        <p:spPr>
          <a:xfrm>
            <a:off x="2257425" y="914501"/>
            <a:ext cx="2571750" cy="1618488"/>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0"/>
              </a:spcBef>
              <a:spcAft>
                <a:spcPts val="0"/>
              </a:spcAft>
              <a:buClr>
                <a:schemeClr val="dk1"/>
              </a:buClr>
              <a:buSzPts val="1575"/>
              <a:buFont typeface="Arial"/>
              <a:buNone/>
            </a:pPr>
            <a:r>
              <a:t/>
            </a:r>
            <a:endParaRPr b="0" i="0" sz="1575" u="none" cap="none" strike="noStrike">
              <a:solidFill>
                <a:schemeClr val="dk1"/>
              </a:solidFill>
              <a:latin typeface="Calibri"/>
              <a:ea typeface="Calibri"/>
              <a:cs typeface="Calibri"/>
              <a:sym typeface="Calibri"/>
            </a:endParaRPr>
          </a:p>
        </p:txBody>
      </p:sp>
      <p:pic>
        <p:nvPicPr>
          <p:cNvPr id="110" name="Google Shape;110;p2"/>
          <p:cNvPicPr preferRelativeResize="0"/>
          <p:nvPr/>
        </p:nvPicPr>
        <p:blipFill>
          <a:blip r:embed="rId3">
            <a:alphaModFix/>
          </a:blip>
          <a:stretch>
            <a:fillRect/>
          </a:stretch>
        </p:blipFill>
        <p:spPr>
          <a:xfrm>
            <a:off x="486250" y="478838"/>
            <a:ext cx="6572250" cy="3914775"/>
          </a:xfrm>
          <a:prstGeom prst="rect">
            <a:avLst/>
          </a:prstGeom>
          <a:noFill/>
          <a:ln>
            <a:noFill/>
          </a:ln>
        </p:spPr>
      </p:pic>
      <p:sp>
        <p:nvSpPr>
          <p:cNvPr id="111" name="Google Shape;111;p2"/>
          <p:cNvSpPr/>
          <p:nvPr/>
        </p:nvSpPr>
        <p:spPr>
          <a:xfrm>
            <a:off x="-2400" y="0"/>
            <a:ext cx="6858000" cy="568800"/>
          </a:xfrm>
          <a:prstGeom prst="rect">
            <a:avLst/>
          </a:prstGeom>
          <a:solidFill>
            <a:srgbClr val="0A6E3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rgbClr val="FFFFFF"/>
                </a:solidFill>
                <a:latin typeface="Calibri"/>
                <a:ea typeface="Calibri"/>
                <a:cs typeface="Calibri"/>
                <a:sym typeface="Calibri"/>
              </a:rPr>
              <a:t>     Unit		        Footage		   Net     +   Addt’nl			    Monthly Rent</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FFFFFF"/>
                </a:solidFill>
                <a:latin typeface="Calibri"/>
                <a:ea typeface="Calibri"/>
                <a:cs typeface="Calibri"/>
                <a:sym typeface="Calibri"/>
              </a:rPr>
              <a:t>Suite </a:t>
            </a:r>
            <a:r>
              <a:rPr lang="en-CA" sz="1600">
                <a:solidFill>
                  <a:srgbClr val="FFFFFF"/>
                </a:solidFill>
                <a:latin typeface="Calibri"/>
                <a:ea typeface="Calibri"/>
                <a:cs typeface="Calibri"/>
                <a:sym typeface="Calibri"/>
              </a:rPr>
              <a:t>202</a:t>
            </a:r>
            <a:r>
              <a:rPr b="0" i="0" lang="en-CA" sz="1600" u="none" cap="none" strike="noStrike">
                <a:solidFill>
                  <a:srgbClr val="FFFFFF"/>
                </a:solidFill>
                <a:latin typeface="Calibri"/>
                <a:ea typeface="Calibri"/>
                <a:cs typeface="Calibri"/>
                <a:sym typeface="Calibri"/>
              </a:rPr>
              <a:t>	    </a:t>
            </a:r>
            <a:r>
              <a:rPr lang="en-CA" sz="1600">
                <a:solidFill>
                  <a:srgbClr val="FFFFFF"/>
                </a:solidFill>
                <a:latin typeface="Calibri"/>
                <a:ea typeface="Calibri"/>
                <a:cs typeface="Calibri"/>
                <a:sym typeface="Calibri"/>
              </a:rPr>
              <a:t>2,117</a:t>
            </a:r>
            <a:r>
              <a:rPr lang="en-CA" sz="1600">
                <a:solidFill>
                  <a:srgbClr val="FFFFFF"/>
                </a:solidFill>
                <a:latin typeface="Calibri"/>
                <a:ea typeface="Calibri"/>
                <a:cs typeface="Calibri"/>
                <a:sym typeface="Calibri"/>
              </a:rPr>
              <a:t> </a:t>
            </a:r>
            <a:r>
              <a:rPr b="0" i="0" lang="en-CA" sz="1600" u="none" cap="none" strike="noStrike">
                <a:solidFill>
                  <a:srgbClr val="FFFFFF"/>
                </a:solidFill>
                <a:latin typeface="Calibri"/>
                <a:ea typeface="Calibri"/>
                <a:cs typeface="Calibri"/>
                <a:sym typeface="Calibri"/>
              </a:rPr>
              <a:t>SF	         $</a:t>
            </a:r>
            <a:r>
              <a:rPr lang="en-CA" sz="1600">
                <a:solidFill>
                  <a:srgbClr val="FFFFFF"/>
                </a:solidFill>
                <a:latin typeface="Calibri"/>
                <a:ea typeface="Calibri"/>
                <a:cs typeface="Calibri"/>
                <a:sym typeface="Calibri"/>
              </a:rPr>
              <a:t>17/SF</a:t>
            </a:r>
            <a:r>
              <a:rPr b="0" i="0" lang="en-CA" sz="1600" u="none" cap="none" strike="noStrike">
                <a:solidFill>
                  <a:srgbClr val="FFFFFF"/>
                </a:solidFill>
                <a:latin typeface="Calibri"/>
                <a:ea typeface="Calibri"/>
                <a:cs typeface="Calibri"/>
                <a:sym typeface="Calibri"/>
              </a:rPr>
              <a:t> + $</a:t>
            </a:r>
            <a:r>
              <a:rPr lang="en-CA" sz="1600">
                <a:solidFill>
                  <a:srgbClr val="FFFFFF"/>
                </a:solidFill>
                <a:latin typeface="Calibri"/>
                <a:ea typeface="Calibri"/>
                <a:cs typeface="Calibri"/>
                <a:sym typeface="Calibri"/>
              </a:rPr>
              <a:t>15.86</a:t>
            </a:r>
            <a:r>
              <a:rPr b="0" i="0" lang="en-CA" sz="1600" u="none" cap="none" strike="noStrike">
                <a:solidFill>
                  <a:srgbClr val="FFFFFF"/>
                </a:solidFill>
                <a:latin typeface="Calibri"/>
                <a:ea typeface="Calibri"/>
                <a:cs typeface="Calibri"/>
                <a:sym typeface="Calibri"/>
              </a:rPr>
              <a:t>	     Approx. $</a:t>
            </a:r>
            <a:r>
              <a:rPr lang="en-CA" sz="1600">
                <a:solidFill>
                  <a:srgbClr val="FFFFFF"/>
                </a:solidFill>
                <a:latin typeface="Calibri"/>
                <a:ea typeface="Calibri"/>
                <a:cs typeface="Calibri"/>
                <a:sym typeface="Calibri"/>
              </a:rPr>
              <a:t>5,797.05</a:t>
            </a:r>
            <a:r>
              <a:rPr b="0" i="0" lang="en-CA" sz="1600" u="none" cap="none" strike="noStrike">
                <a:solidFill>
                  <a:srgbClr val="FFFFFF"/>
                </a:solidFill>
                <a:latin typeface="Calibri"/>
                <a:ea typeface="Calibri"/>
                <a:cs typeface="Calibri"/>
                <a:sym typeface="Calibri"/>
              </a:rPr>
              <a:t>/month + HST</a:t>
            </a:r>
            <a:endParaRPr b="0" i="0" sz="1600" u="none" cap="none" strike="noStrike">
              <a:solidFill>
                <a:srgbClr val="FFFFFF"/>
              </a:solidFill>
              <a:latin typeface="Calibri"/>
              <a:ea typeface="Calibri"/>
              <a:cs typeface="Calibri"/>
              <a:sym typeface="Calibri"/>
            </a:endParaRPr>
          </a:p>
        </p:txBody>
      </p:sp>
      <p:sp>
        <p:nvSpPr>
          <p:cNvPr id="112" name="Google Shape;112;p2"/>
          <p:cNvSpPr/>
          <p:nvPr/>
        </p:nvSpPr>
        <p:spPr>
          <a:xfrm>
            <a:off x="-2402" y="4302718"/>
            <a:ext cx="3429000" cy="3385500"/>
          </a:xfrm>
          <a:prstGeom prst="rect">
            <a:avLst/>
          </a:prstGeom>
          <a:solidFill>
            <a:srgbClr val="0A6E3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113" name="Google Shape;113;p2"/>
          <p:cNvSpPr txBox="1"/>
          <p:nvPr/>
        </p:nvSpPr>
        <p:spPr>
          <a:xfrm>
            <a:off x="-31650" y="4559100"/>
            <a:ext cx="3492300" cy="3028500"/>
          </a:xfrm>
          <a:prstGeom prst="rect">
            <a:avLst/>
          </a:prstGeom>
          <a:noFill/>
          <a:ln>
            <a:noFill/>
          </a:ln>
        </p:spPr>
        <p:txBody>
          <a:bodyPr anchorCtr="0" anchor="t" bIns="45700" lIns="91425" spcFirstLastPara="1" rIns="91425" wrap="square" tIns="45700">
            <a:spAutoFit/>
          </a:bodyPr>
          <a:lstStyle/>
          <a:p>
            <a:pPr indent="0" lvl="0" marL="914400" marR="0" rtl="0" algn="l">
              <a:lnSpc>
                <a:spcPct val="100000"/>
              </a:lnSpc>
              <a:spcBef>
                <a:spcPts val="0"/>
              </a:spcBef>
              <a:spcAft>
                <a:spcPts val="0"/>
              </a:spcAft>
              <a:buClr>
                <a:srgbClr val="000000"/>
              </a:buClr>
              <a:buSzPts val="2800"/>
              <a:buFont typeface="Arial"/>
              <a:buNone/>
            </a:pPr>
            <a:r>
              <a:rPr b="0" i="0" lang="en-CA" sz="2800" u="none" cap="none" strike="noStrike">
                <a:solidFill>
                  <a:schemeClr val="lt1"/>
                </a:solidFill>
                <a:latin typeface="Roboto Serif SemiBold"/>
                <a:ea typeface="Roboto Serif SemiBold"/>
                <a:cs typeface="Roboto Serif SemiBold"/>
                <a:sym typeface="Roboto Serif SemiBold"/>
              </a:rPr>
              <a:t> W</a:t>
            </a:r>
            <a:r>
              <a:rPr b="0" i="0" lang="en-CA" sz="2300" u="none" cap="none" strike="noStrike">
                <a:solidFill>
                  <a:schemeClr val="lt1"/>
                </a:solidFill>
                <a:latin typeface="Roboto Serif SemiBold"/>
                <a:ea typeface="Roboto Serif SemiBold"/>
                <a:cs typeface="Roboto Serif SemiBold"/>
                <a:sym typeface="Roboto Serif SemiBold"/>
              </a:rPr>
              <a:t>ei-</a:t>
            </a:r>
            <a:r>
              <a:rPr b="0" i="0" lang="en-CA" sz="2900" u="none" cap="none" strike="noStrike">
                <a:solidFill>
                  <a:srgbClr val="00FF00"/>
                </a:solidFill>
                <a:latin typeface="Roboto Serif ExtraBold"/>
                <a:ea typeface="Roboto Serif ExtraBold"/>
                <a:cs typeface="Roboto Serif ExtraBold"/>
                <a:sym typeface="Roboto Serif ExtraBold"/>
              </a:rPr>
              <a:t>L</a:t>
            </a:r>
            <a:r>
              <a:rPr b="0" i="0" lang="en-CA" sz="300" u="none" cap="none" strike="noStrike">
                <a:solidFill>
                  <a:srgbClr val="00FF00"/>
                </a:solidFill>
                <a:latin typeface="Roboto Serif ExtraBold"/>
                <a:ea typeface="Roboto Serif ExtraBold"/>
                <a:cs typeface="Roboto Serif ExtraBold"/>
                <a:sym typeface="Roboto Serif ExtraBold"/>
              </a:rPr>
              <a:t> </a:t>
            </a:r>
            <a:r>
              <a:rPr b="0" i="0" lang="en-CA" sz="1800" u="none" cap="none" strike="noStrike">
                <a:solidFill>
                  <a:srgbClr val="00FF00"/>
                </a:solidFill>
                <a:latin typeface="Roboto Serif ExtraBold"/>
                <a:ea typeface="Roboto Serif ExtraBold"/>
                <a:cs typeface="Roboto Serif ExtraBold"/>
                <a:sym typeface="Roboto Serif ExtraBold"/>
              </a:rPr>
              <a:t>ING</a:t>
            </a:r>
            <a:r>
              <a:rPr b="0" i="0" lang="en-CA" sz="1800" u="none" cap="none" strike="noStrike">
                <a:solidFill>
                  <a:srgbClr val="00FF00"/>
                </a:solidFill>
                <a:latin typeface="Roboto Serif SemiBold"/>
                <a:ea typeface="Roboto Serif SemiBold"/>
                <a:cs typeface="Roboto Serif SemiBold"/>
                <a:sym typeface="Roboto Serif SemiBold"/>
              </a:rPr>
              <a:t> </a:t>
            </a:r>
            <a:r>
              <a:rPr b="0" i="0" lang="en-CA" sz="2800" u="none" cap="none" strike="noStrike">
                <a:solidFill>
                  <a:schemeClr val="lt1"/>
                </a:solidFill>
                <a:latin typeface="Roboto Serif SemiBold"/>
                <a:ea typeface="Roboto Serif SemiBold"/>
                <a:cs typeface="Roboto Serif SemiBold"/>
                <a:sym typeface="Roboto Serif SemiBold"/>
              </a:rPr>
              <a:t>T</a:t>
            </a:r>
            <a:r>
              <a:rPr b="0" i="0" lang="en-CA" sz="2300" u="none" cap="none" strike="noStrike">
                <a:solidFill>
                  <a:schemeClr val="lt1"/>
                </a:solidFill>
                <a:latin typeface="Roboto Serif SemiBold"/>
                <a:ea typeface="Roboto Serif SemiBold"/>
                <a:cs typeface="Roboto Serif SemiBold"/>
                <a:sym typeface="Roboto Serif SemiBold"/>
              </a:rPr>
              <a:t>an</a:t>
            </a:r>
            <a:endParaRPr b="0" i="0" sz="1900" u="none" cap="none" strike="noStrike">
              <a:solidFill>
                <a:srgbClr val="000000"/>
              </a:solidFill>
              <a:latin typeface="Roboto Serif SemiBold"/>
              <a:ea typeface="Roboto Serif SemiBold"/>
              <a:cs typeface="Roboto Serif SemiBold"/>
              <a:sym typeface="Roboto Serif SemiBold"/>
            </a:endParaRPr>
          </a:p>
          <a:p>
            <a:pPr indent="0" lvl="0" marL="0" marR="0" rtl="0" algn="l">
              <a:lnSpc>
                <a:spcPct val="100000"/>
              </a:lnSpc>
              <a:spcBef>
                <a:spcPts val="260"/>
              </a:spcBef>
              <a:spcAft>
                <a:spcPts val="0"/>
              </a:spcAft>
              <a:buClr>
                <a:srgbClr val="000000"/>
              </a:buClr>
              <a:buSzPts val="500"/>
              <a:buFont typeface="Arial"/>
              <a:buNone/>
            </a:pPr>
            <a:r>
              <a:t/>
            </a:r>
            <a:endParaRPr b="0" i="0" sz="500" u="none" cap="none" strike="noStrike">
              <a:solidFill>
                <a:schemeClr val="lt1"/>
              </a:solidFill>
              <a:latin typeface="Calibri"/>
              <a:ea typeface="Calibri"/>
              <a:cs typeface="Calibri"/>
              <a:sym typeface="Calibri"/>
            </a:endParaRPr>
          </a:p>
          <a:p>
            <a:pPr indent="0" lvl="0" marL="0" marR="0" rtl="0" algn="l">
              <a:lnSpc>
                <a:spcPct val="100000"/>
              </a:lnSpc>
              <a:spcBef>
                <a:spcPts val="260"/>
              </a:spcBef>
              <a:spcAft>
                <a:spcPts val="0"/>
              </a:spcAft>
              <a:buClr>
                <a:srgbClr val="000000"/>
              </a:buClr>
              <a:buSzPts val="300"/>
              <a:buFont typeface="Arial"/>
              <a:buNone/>
            </a:pPr>
            <a:r>
              <a:t/>
            </a:r>
            <a:endParaRPr b="0" i="0" sz="300" u="none" cap="none" strike="noStrike">
              <a:solidFill>
                <a:schemeClr val="lt1"/>
              </a:solidFill>
              <a:latin typeface="Calibri"/>
              <a:ea typeface="Calibri"/>
              <a:cs typeface="Calibri"/>
              <a:sym typeface="Calibri"/>
            </a:endParaRPr>
          </a:p>
          <a:p>
            <a:pPr indent="0" lvl="0" marL="0" marR="0" rtl="0" algn="l">
              <a:lnSpc>
                <a:spcPct val="100000"/>
              </a:lnSpc>
              <a:spcBef>
                <a:spcPts val="260"/>
              </a:spcBef>
              <a:spcAft>
                <a:spcPts val="0"/>
              </a:spcAft>
              <a:buClr>
                <a:srgbClr val="000000"/>
              </a:buClr>
              <a:buSzPts val="300"/>
              <a:buFont typeface="Arial"/>
              <a:buNone/>
            </a:pPr>
            <a:r>
              <a:t/>
            </a:r>
            <a:endParaRPr b="0" i="0" sz="300" u="none" cap="none" strike="noStrike">
              <a:solidFill>
                <a:schemeClr val="lt1"/>
              </a:solidFill>
              <a:latin typeface="Calibri"/>
              <a:ea typeface="Calibri"/>
              <a:cs typeface="Calibri"/>
              <a:sym typeface="Calibri"/>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uFill>
                  <a:noFill/>
                </a:uFill>
                <a:latin typeface="Roboto Serif Medium"/>
                <a:ea typeface="Roboto Serif Medium"/>
                <a:cs typeface="Roboto Serif Medium"/>
                <a:sym typeface="Roboto Serif Medium"/>
                <a:hlinkClick r:id="rId4">
                  <a:extLst>
                    <a:ext uri="{A12FA001-AC4F-418D-AE19-62706E023703}">
                      <ahyp:hlinkClr val="tx"/>
                    </a:ext>
                  </a:extLst>
                </a:hlinkClick>
              </a:rPr>
              <a:t>Commercial R</a:t>
            </a:r>
            <a:r>
              <a:rPr b="0" i="0" lang="en-CA" sz="900" u="none" cap="none" strike="noStrike">
                <a:solidFill>
                  <a:schemeClr val="lt1"/>
                </a:solidFill>
                <a:uFill>
                  <a:noFill/>
                </a:uFill>
                <a:latin typeface="Roboto Serif Medium"/>
                <a:ea typeface="Roboto Serif Medium"/>
                <a:cs typeface="Roboto Serif Medium"/>
                <a:sym typeface="Roboto Serif Medium"/>
                <a:hlinkClick r:id="rId5">
                  <a:extLst>
                    <a:ext uri="{A12FA001-AC4F-418D-AE19-62706E023703}">
                      <ahyp:hlinkClr val="tx"/>
                    </a:ext>
                  </a:extLst>
                </a:hlinkClick>
              </a:rPr>
              <a:t>EALTOR</a:t>
            </a:r>
            <a:r>
              <a:rPr b="0" baseline="30000" i="0" lang="en-CA" sz="1100" u="none" cap="none" strike="noStrike">
                <a:solidFill>
                  <a:schemeClr val="lt1"/>
                </a:solidFill>
                <a:uFill>
                  <a:noFill/>
                </a:uFill>
                <a:latin typeface="Roboto Serif Medium"/>
                <a:ea typeface="Roboto Serif Medium"/>
                <a:cs typeface="Roboto Serif Medium"/>
                <a:sym typeface="Roboto Serif Medium"/>
                <a:hlinkClick r:id="rId6">
                  <a:extLst>
                    <a:ext uri="{A12FA001-AC4F-418D-AE19-62706E023703}">
                      <ahyp:hlinkClr val="tx"/>
                    </a:ext>
                  </a:extLst>
                </a:hlinkClick>
              </a:rPr>
              <a:t>®</a:t>
            </a:r>
            <a:r>
              <a:rPr b="0" i="0" lang="en-CA" sz="1000" u="none" cap="none" strike="noStrike">
                <a:solidFill>
                  <a:schemeClr val="lt1"/>
                </a:solidFill>
                <a:latin typeface="Roboto Serif Medium"/>
                <a:ea typeface="Roboto Serif Medium"/>
                <a:cs typeface="Roboto Serif Medium"/>
                <a:sym typeface="Roboto Serif Medium"/>
              </a:rPr>
              <a:t> &amp;</a:t>
            </a:r>
            <a:r>
              <a:rPr b="0" i="0" lang="en-CA" sz="1100" u="none" cap="none" strike="noStrike">
                <a:solidFill>
                  <a:schemeClr val="lt1"/>
                </a:solidFill>
                <a:latin typeface="Roboto Serif Medium"/>
                <a:ea typeface="Roboto Serif Medium"/>
                <a:cs typeface="Roboto Serif Medium"/>
                <a:sym typeface="Roboto Serif Medium"/>
              </a:rPr>
              <a:t> Sales</a:t>
            </a:r>
            <a:r>
              <a:rPr b="0" i="0" lang="en-CA" sz="900" u="none" cap="none" strike="noStrike">
                <a:solidFill>
                  <a:schemeClr val="lt1"/>
                </a:solidFill>
                <a:latin typeface="Roboto Serif Medium"/>
                <a:ea typeface="Roboto Serif Medium"/>
                <a:cs typeface="Roboto Serif Medium"/>
                <a:sym typeface="Roboto Serif Medium"/>
              </a:rPr>
              <a:t> </a:t>
            </a:r>
            <a:r>
              <a:rPr b="0" i="0" lang="en-CA" sz="1100" u="none" cap="none" strike="noStrike">
                <a:solidFill>
                  <a:schemeClr val="lt1"/>
                </a:solidFill>
                <a:latin typeface="Roboto Serif Medium"/>
                <a:ea typeface="Roboto Serif Medium"/>
                <a:cs typeface="Roboto Serif Medium"/>
                <a:sym typeface="Roboto Serif Medium"/>
              </a:rPr>
              <a:t>Representative</a:t>
            </a:r>
            <a:endParaRPr b="0" i="0" sz="11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Medium"/>
                <a:ea typeface="Roboto Serif Medium"/>
                <a:cs typeface="Roboto Serif Medium"/>
                <a:sym typeface="Roboto Serif Medium"/>
              </a:rPr>
              <a:t>Capworth</a:t>
            </a:r>
            <a:r>
              <a:rPr b="0" i="0" lang="en-CA" sz="1050" u="none" cap="none" strike="noStrike">
                <a:solidFill>
                  <a:schemeClr val="lt1"/>
                </a:solidFill>
                <a:latin typeface="Roboto Serif Medium"/>
                <a:ea typeface="Roboto Serif Medium"/>
                <a:cs typeface="Roboto Serif Medium"/>
                <a:sym typeface="Roboto Serif Medium"/>
              </a:rPr>
              <a:t> Commercial Realty Brokerage Corp.</a:t>
            </a:r>
            <a:endParaRPr b="0" i="0" sz="1050" u="none" cap="none" strike="noStrike">
              <a:solidFill>
                <a:srgbClr val="000000"/>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500"/>
              <a:buFont typeface="Arial"/>
              <a:buNone/>
            </a:pPr>
            <a:r>
              <a:t/>
            </a:r>
            <a:endParaRPr b="0" i="0" sz="5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a:ea typeface="Roboto Serif"/>
                <a:cs typeface="Roboto Serif"/>
                <a:sym typeface="Roboto Serif"/>
              </a:rPr>
              <a:t>Direct Mobile #:</a:t>
            </a:r>
            <a:r>
              <a:rPr b="0" i="0" lang="en-CA" sz="1100" u="none" cap="none" strike="noStrike">
                <a:solidFill>
                  <a:schemeClr val="lt1"/>
                </a:solidFill>
                <a:latin typeface="Roboto Serif Medium"/>
                <a:ea typeface="Roboto Serif Medium"/>
                <a:cs typeface="Roboto Serif Medium"/>
                <a:sym typeface="Roboto Serif Medium"/>
              </a:rPr>
              <a:t> (613) 879-6388</a:t>
            </a:r>
            <a:r>
              <a:rPr b="0" i="0" lang="en-CA" sz="1300" u="none" cap="none" strike="noStrike">
                <a:solidFill>
                  <a:schemeClr val="lt1"/>
                </a:solidFill>
                <a:latin typeface="Roboto Serif Medium"/>
                <a:ea typeface="Roboto Serif Medium"/>
                <a:cs typeface="Roboto Serif Medium"/>
                <a:sym typeface="Roboto Serif Medium"/>
              </a:rPr>
              <a:t> </a:t>
            </a:r>
            <a:r>
              <a:rPr b="0" i="0" lang="en-CA" sz="1000" u="none" cap="none" strike="noStrike">
                <a:solidFill>
                  <a:schemeClr val="lt1"/>
                </a:solidFill>
                <a:latin typeface="Roboto Serif Medium"/>
                <a:ea typeface="Roboto Serif Medium"/>
                <a:cs typeface="Roboto Serif Medium"/>
                <a:sym typeface="Roboto Serif Medium"/>
              </a:rPr>
              <a:t> </a:t>
            </a:r>
            <a:r>
              <a:rPr b="0" i="0" lang="en-CA" sz="1100" u="none" cap="none" strike="noStrike">
                <a:solidFill>
                  <a:schemeClr val="lt1"/>
                </a:solidFill>
                <a:latin typeface="Roboto Serif Medium"/>
                <a:ea typeface="Roboto Serif Medium"/>
                <a:cs typeface="Roboto Serif Medium"/>
                <a:sym typeface="Roboto Serif Medium"/>
              </a:rPr>
              <a:t>[</a:t>
            </a:r>
            <a:r>
              <a:rPr b="0" i="0" lang="en-CA" sz="1100" u="none" cap="none" strike="noStrike">
                <a:solidFill>
                  <a:srgbClr val="00FF00"/>
                </a:solidFill>
                <a:latin typeface="Roboto Serif Medium"/>
                <a:ea typeface="Roboto Serif Medium"/>
                <a:cs typeface="Roboto Serif Medium"/>
                <a:sym typeface="Roboto Serif Medium"/>
              </a:rPr>
              <a:t>TRY-ME-88</a:t>
            </a:r>
            <a:r>
              <a:rPr b="0" i="0" lang="en-CA" sz="1100" u="none" cap="none" strike="noStrike">
                <a:solidFill>
                  <a:schemeClr val="lt1"/>
                </a:solidFill>
                <a:latin typeface="Roboto Serif Medium"/>
                <a:ea typeface="Roboto Serif Medium"/>
                <a:cs typeface="Roboto Serif Medium"/>
                <a:sym typeface="Roboto Serif Medium"/>
              </a:rPr>
              <a:t>]</a:t>
            </a:r>
            <a:endParaRPr b="0" i="0" sz="14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a:ea typeface="Roboto Serif"/>
                <a:cs typeface="Roboto Serif"/>
                <a:sym typeface="Roboto Serif"/>
              </a:rPr>
              <a:t>Office Tel#:</a:t>
            </a:r>
            <a:r>
              <a:rPr b="0" i="0" lang="en-CA" sz="1100" u="none" cap="none" strike="noStrike">
                <a:solidFill>
                  <a:schemeClr val="lt1"/>
                </a:solidFill>
                <a:latin typeface="Roboto Serif Medium"/>
                <a:ea typeface="Roboto Serif Medium"/>
                <a:cs typeface="Roboto Serif Medium"/>
                <a:sym typeface="Roboto Serif Medium"/>
              </a:rPr>
              <a:t> (613) 663-2549 extension 2</a:t>
            </a:r>
            <a:endParaRPr b="0" i="0" sz="11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a:ea typeface="Roboto Serif"/>
                <a:cs typeface="Roboto Serif"/>
                <a:sym typeface="Roboto Serif"/>
              </a:rPr>
              <a:t>Email:  </a:t>
            </a:r>
            <a:r>
              <a:rPr b="0" i="0" lang="en-CA" sz="1100" u="none" cap="none" strike="noStrike">
                <a:solidFill>
                  <a:schemeClr val="lt1"/>
                </a:solidFill>
                <a:uFill>
                  <a:noFill/>
                </a:uFill>
                <a:latin typeface="Roboto Serif Medium"/>
                <a:ea typeface="Roboto Serif Medium"/>
                <a:cs typeface="Roboto Serif Medium"/>
                <a:sym typeface="Roboto Serif Medium"/>
                <a:hlinkClick r:id="rId7">
                  <a:extLst>
                    <a:ext uri="{A12FA001-AC4F-418D-AE19-62706E023703}">
                      <ahyp:hlinkClr val="tx"/>
                    </a:ext>
                  </a:extLst>
                </a:hlinkClick>
              </a:rPr>
              <a:t>ling@capworthrealty.com</a:t>
            </a:r>
            <a:endParaRPr b="0" i="0" sz="11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a:ea typeface="Roboto Serif"/>
                <a:cs typeface="Roboto Serif"/>
                <a:sym typeface="Roboto Serif"/>
              </a:rPr>
              <a:t>Office: </a:t>
            </a:r>
            <a:r>
              <a:rPr b="0" i="0" lang="en-CA" sz="1100" u="none" cap="none" strike="noStrike">
                <a:solidFill>
                  <a:schemeClr val="lt1"/>
                </a:solidFill>
                <a:latin typeface="Roboto Serif Medium"/>
                <a:ea typeface="Roboto Serif Medium"/>
                <a:cs typeface="Roboto Serif Medium"/>
                <a:sym typeface="Roboto Serif Medium"/>
              </a:rPr>
              <a:t>Suite 509, 1390 Prince of Wales Dr.</a:t>
            </a:r>
            <a:endParaRPr b="0" i="0" sz="11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000"/>
              <a:buFont typeface="Arial"/>
              <a:buNone/>
            </a:pPr>
            <a:r>
              <a:t/>
            </a:r>
            <a:endParaRPr b="0" i="0" sz="1000" u="none" cap="none" strike="noStrike">
              <a:solidFill>
                <a:schemeClr val="lt1"/>
              </a:solidFill>
              <a:latin typeface="Roboto Serif Medium"/>
              <a:ea typeface="Roboto Serif Medium"/>
              <a:cs typeface="Roboto Serif Medium"/>
              <a:sym typeface="Roboto Serif Medium"/>
            </a:endParaRPr>
          </a:p>
          <a:p>
            <a:pPr indent="0" lvl="0" marL="0" marR="0" rtl="0" algn="l">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a:ea typeface="Roboto Serif"/>
                <a:cs typeface="Roboto Serif"/>
                <a:sym typeface="Roboto Serif"/>
              </a:rPr>
              <a:t>Headquarters / Main Office:</a:t>
            </a:r>
            <a:endParaRPr b="0" i="0" sz="1100" u="none" cap="none" strike="noStrike">
              <a:solidFill>
                <a:schemeClr val="lt1"/>
              </a:solidFill>
              <a:latin typeface="Roboto Serif"/>
              <a:ea typeface="Roboto Serif"/>
              <a:cs typeface="Roboto Serif"/>
              <a:sym typeface="Roboto Serif"/>
            </a:endParaRPr>
          </a:p>
          <a:p>
            <a:pPr indent="0" lvl="0" marL="0" marR="0" rtl="0" algn="l">
              <a:lnSpc>
                <a:spcPct val="100000"/>
              </a:lnSpc>
              <a:spcBef>
                <a:spcPts val="260"/>
              </a:spcBef>
              <a:spcAft>
                <a:spcPts val="0"/>
              </a:spcAft>
              <a:buClr>
                <a:srgbClr val="000000"/>
              </a:buClr>
              <a:buSzPts val="100"/>
              <a:buFont typeface="Arial"/>
              <a:buNone/>
            </a:pPr>
            <a:r>
              <a:t/>
            </a:r>
            <a:endParaRPr b="0" i="0" sz="100" u="none" cap="none" strike="noStrike">
              <a:solidFill>
                <a:schemeClr val="lt1"/>
              </a:solidFill>
              <a:latin typeface="Roboto Serif Medium"/>
              <a:ea typeface="Roboto Serif Medium"/>
              <a:cs typeface="Roboto Serif Medium"/>
              <a:sym typeface="Roboto Serif Medium"/>
            </a:endParaRPr>
          </a:p>
          <a:p>
            <a:pPr indent="0" lvl="0" marL="0" marR="0" rtl="0" algn="ctr">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Medium"/>
                <a:ea typeface="Roboto Serif Medium"/>
                <a:cs typeface="Roboto Serif Medium"/>
                <a:sym typeface="Roboto Serif Medium"/>
              </a:rPr>
              <a:t>1390 Prince of Wales Drive,</a:t>
            </a:r>
            <a:endParaRPr b="0" i="0" sz="1100" u="none" cap="none" strike="noStrike">
              <a:solidFill>
                <a:srgbClr val="000000"/>
              </a:solidFill>
              <a:latin typeface="Roboto Serif Medium"/>
              <a:ea typeface="Roboto Serif Medium"/>
              <a:cs typeface="Roboto Serif Medium"/>
              <a:sym typeface="Roboto Serif Medium"/>
            </a:endParaRPr>
          </a:p>
          <a:p>
            <a:pPr indent="0" lvl="0" marL="0" marR="0" rtl="0" algn="ctr">
              <a:lnSpc>
                <a:spcPct val="100000"/>
              </a:lnSpc>
              <a:spcBef>
                <a:spcPts val="260"/>
              </a:spcBef>
              <a:spcAft>
                <a:spcPts val="0"/>
              </a:spcAft>
              <a:buClr>
                <a:srgbClr val="000000"/>
              </a:buClr>
              <a:buSzPts val="1100"/>
              <a:buFont typeface="Arial"/>
              <a:buNone/>
            </a:pPr>
            <a:r>
              <a:rPr b="0" i="0" lang="en-CA" sz="1100" u="none" cap="none" strike="noStrike">
                <a:solidFill>
                  <a:schemeClr val="lt1"/>
                </a:solidFill>
                <a:latin typeface="Roboto Serif Medium"/>
                <a:ea typeface="Roboto Serif Medium"/>
                <a:cs typeface="Roboto Serif Medium"/>
                <a:sym typeface="Roboto Serif Medium"/>
              </a:rPr>
              <a:t>Suite 106, Ottawa, ON, K2C 3N6</a:t>
            </a:r>
            <a:endParaRPr b="0" i="0" sz="1100" u="none" cap="none" strike="noStrike">
              <a:solidFill>
                <a:schemeClr val="lt1"/>
              </a:solidFill>
              <a:latin typeface="Roboto Serif Medium"/>
              <a:ea typeface="Roboto Serif Medium"/>
              <a:cs typeface="Roboto Serif Medium"/>
              <a:sym typeface="Roboto Serif Medium"/>
            </a:endParaRPr>
          </a:p>
        </p:txBody>
      </p:sp>
      <p:pic>
        <p:nvPicPr>
          <p:cNvPr id="114" name="Google Shape;114;p2"/>
          <p:cNvPicPr preferRelativeResize="0"/>
          <p:nvPr/>
        </p:nvPicPr>
        <p:blipFill rotWithShape="1">
          <a:blip r:embed="rId8">
            <a:alphaModFix/>
          </a:blip>
          <a:srcRect b="0" l="0" r="0" t="0"/>
          <a:stretch/>
        </p:blipFill>
        <p:spPr>
          <a:xfrm>
            <a:off x="62800" y="4386475"/>
            <a:ext cx="904875" cy="904875"/>
          </a:xfrm>
          <a:prstGeom prst="rect">
            <a:avLst/>
          </a:prstGeom>
          <a:noFill/>
          <a:ln>
            <a:noFill/>
          </a:ln>
        </p:spPr>
      </p:pic>
      <p:sp>
        <p:nvSpPr>
          <p:cNvPr id="115" name="Google Shape;115;p2"/>
          <p:cNvSpPr/>
          <p:nvPr/>
        </p:nvSpPr>
        <p:spPr>
          <a:xfrm>
            <a:off x="-4425" y="568725"/>
            <a:ext cx="752400" cy="3732600"/>
          </a:xfrm>
          <a:prstGeom prst="rect">
            <a:avLst/>
          </a:prstGeom>
          <a:gradFill>
            <a:gsLst>
              <a:gs pos="0">
                <a:srgbClr val="0A6E38"/>
              </a:gs>
              <a:gs pos="68000">
                <a:srgbClr val="0A6E38"/>
              </a:gs>
              <a:gs pos="91000">
                <a:srgbClr val="7D7E7E"/>
              </a:gs>
              <a:gs pos="100000">
                <a:srgbClr val="7D7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60"/>
              <a:buFont typeface="Arial"/>
              <a:buNone/>
            </a:pPr>
            <a:r>
              <a:t/>
            </a:r>
            <a:endParaRPr b="0" i="0" sz="760" u="none" cap="none" strike="noStrike">
              <a:solidFill>
                <a:schemeClr val="lt1"/>
              </a:solidFill>
              <a:latin typeface="Calibri"/>
              <a:ea typeface="Calibri"/>
              <a:cs typeface="Calibri"/>
              <a:sym typeface="Calibri"/>
            </a:endParaRPr>
          </a:p>
        </p:txBody>
      </p:sp>
      <p:sp>
        <p:nvSpPr>
          <p:cNvPr id="116" name="Google Shape;116;p2"/>
          <p:cNvSpPr txBox="1"/>
          <p:nvPr/>
        </p:nvSpPr>
        <p:spPr>
          <a:xfrm rot="-5400000">
            <a:off x="-1125820" y="2065825"/>
            <a:ext cx="2873700" cy="63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CA" sz="3500" u="none" cap="none" strike="noStrike">
                <a:solidFill>
                  <a:srgbClr val="FFFFFF"/>
                </a:solidFill>
                <a:latin typeface="Calibri"/>
                <a:ea typeface="Calibri"/>
                <a:cs typeface="Calibri"/>
                <a:sym typeface="Calibri"/>
              </a:rPr>
              <a:t> </a:t>
            </a:r>
            <a:r>
              <a:rPr b="1" lang="en-CA" sz="3500">
                <a:solidFill>
                  <a:srgbClr val="FFFFFF"/>
                </a:solidFill>
                <a:latin typeface="Calibri"/>
                <a:ea typeface="Calibri"/>
                <a:cs typeface="Calibri"/>
                <a:sym typeface="Calibri"/>
              </a:rPr>
              <a:t>FLOORPLAN</a:t>
            </a:r>
            <a:endParaRPr b="0" i="0" sz="400" u="none" cap="none" strike="noStrike">
              <a:solidFill>
                <a:srgbClr val="000000"/>
              </a:solidFill>
              <a:latin typeface="Arial"/>
              <a:ea typeface="Arial"/>
              <a:cs typeface="Arial"/>
              <a:sym typeface="Arial"/>
            </a:endParaRPr>
          </a:p>
        </p:txBody>
      </p:sp>
      <p:sp>
        <p:nvSpPr>
          <p:cNvPr id="117" name="Google Shape;117;p2"/>
          <p:cNvSpPr/>
          <p:nvPr/>
        </p:nvSpPr>
        <p:spPr>
          <a:xfrm flipH="1">
            <a:off x="6767400" y="570025"/>
            <a:ext cx="88200" cy="3732600"/>
          </a:xfrm>
          <a:prstGeom prst="rect">
            <a:avLst/>
          </a:prstGeom>
          <a:gradFill>
            <a:gsLst>
              <a:gs pos="0">
                <a:srgbClr val="0A6E38"/>
              </a:gs>
              <a:gs pos="68000">
                <a:srgbClr val="0A6E38"/>
              </a:gs>
              <a:gs pos="91000">
                <a:srgbClr val="7D7E7E"/>
              </a:gs>
              <a:gs pos="100000">
                <a:srgbClr val="7D7E7E"/>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60"/>
              <a:buFont typeface="Arial"/>
              <a:buNone/>
            </a:pPr>
            <a:r>
              <a:t/>
            </a:r>
            <a:endParaRPr b="0" i="0" sz="76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2023-07-04T15:07:36Z</dcterms:created>
  <dc:creator>Taylor Godding</dc:creator>
</cp:coreProperties>
</file>